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73" r:id="rId2"/>
  </p:sldMasterIdLst>
  <p:notesMasterIdLst>
    <p:notesMasterId r:id="rId25"/>
  </p:notesMasterIdLst>
  <p:sldIdLst>
    <p:sldId id="282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2" r:id="rId21"/>
    <p:sldId id="299" r:id="rId22"/>
    <p:sldId id="300" r:id="rId23"/>
    <p:sldId id="301" r:id="rId24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0"/>
    <p:restoredTop sz="94708"/>
  </p:normalViewPr>
  <p:slideViewPr>
    <p:cSldViewPr snapToGrid="0" snapToObjects="1">
      <p:cViewPr varScale="1">
        <p:scale>
          <a:sx n="94" d="100"/>
          <a:sy n="94" d="100"/>
        </p:scale>
        <p:origin x="-8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83F1-13E9-B64B-A116-BC8B4C1CDA6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849A-B5AA-CE41-99EE-2E5219D1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8760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C1D7BF6-C7EB-9F46-9DB7-417CE3F052B3}"/>
              </a:ext>
            </a:extLst>
          </p:cNvPr>
          <p:cNvGrpSpPr/>
          <p:nvPr/>
        </p:nvGrpSpPr>
        <p:grpSpPr>
          <a:xfrm>
            <a:off x="5640559" y="1475895"/>
            <a:ext cx="671051" cy="661352"/>
            <a:chOff x="14595242" y="570897"/>
            <a:chExt cx="844405" cy="897652"/>
          </a:xfrm>
          <a:solidFill>
            <a:srgbClr val="44546A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7EA15AF4-FCA7-5746-869E-6A0A0FACB2BB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52FBFB0-F02B-A147-8BDF-94AABE02ECC5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texture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xmlns="" id="{660226B5-154B-F446-8C3A-A02C93CDA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F8BB91-EDE8-C14E-B635-D266392F928A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AFAFF4-76B3-DD45-8CD9-06B3CA55276B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577824F-26EA-7A4B-98DF-4FEE58371BE2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435FE1C2-1C48-984C-89E9-9AC61E0B9498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8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86005E-168B-FA49-A3BD-AE1609B0C9EF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6257EE-A512-8F41-A30C-0DCB31D86B8E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06917FC-0771-724C-95A1-8498B2EF4F29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DFF95ABD-7702-CC4C-9B16-8014EC90CEF7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55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8760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DA74EE6-C1E7-C644-A44D-C0AA6C981E1C}"/>
              </a:ext>
            </a:extLst>
          </p:cNvPr>
          <p:cNvGrpSpPr/>
          <p:nvPr userDrawn="1"/>
        </p:nvGrpSpPr>
        <p:grpSpPr>
          <a:xfrm>
            <a:off x="5545798" y="1394039"/>
            <a:ext cx="897578" cy="806547"/>
            <a:chOff x="6649384" y="-1270334"/>
            <a:chExt cx="897578" cy="8065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6EBF1B4-2FC9-A046-893E-F250381C7CC9}"/>
                </a:ext>
              </a:extLst>
            </p:cNvPr>
            <p:cNvSpPr txBox="1"/>
            <p:nvPr/>
          </p:nvSpPr>
          <p:spPr>
            <a:xfrm>
              <a:off x="6649384" y="-633064"/>
              <a:ext cx="89757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2"/>
                  </a:solidFill>
                  <a:latin typeface="Raleway" panose="020B0003030101060003" pitchFamily="34" charset="0"/>
                </a:rPr>
                <a:t>A ProKarma Company</a:t>
              </a:r>
              <a:endParaRPr lang="en-US" sz="500" dirty="0">
                <a:solidFill>
                  <a:schemeClr val="tx2"/>
                </a:solidFill>
                <a:latin typeface="Raleway" panose="020B0003030101060003" pitchFamily="34" charset="0"/>
                <a:ea typeface="San Francisco Display Bold"/>
                <a:cs typeface="San Francisco Display Bold"/>
                <a:sym typeface="San Francisco Display Bold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77E7260-3A6B-524A-BB08-65B363489386}"/>
                </a:ext>
              </a:extLst>
            </p:cNvPr>
            <p:cNvGrpSpPr/>
            <p:nvPr/>
          </p:nvGrpSpPr>
          <p:grpSpPr>
            <a:xfrm>
              <a:off x="6750198" y="-1270334"/>
              <a:ext cx="656229" cy="608377"/>
              <a:chOff x="2855141" y="1669325"/>
              <a:chExt cx="893831" cy="893832"/>
            </a:xfrm>
            <a:solidFill>
              <a:srgbClr val="44546A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E7F30DC-AA41-2442-89B6-9DC9ED775D09}"/>
                  </a:ext>
                </a:extLst>
              </p:cNvPr>
              <p:cNvSpPr/>
              <p:nvPr/>
            </p:nvSpPr>
            <p:spPr>
              <a:xfrm>
                <a:off x="2855141" y="1669325"/>
                <a:ext cx="893831" cy="893832"/>
              </a:xfrm>
              <a:custGeom>
                <a:avLst/>
                <a:gdLst>
                  <a:gd name="connsiteX0" fmla="*/ 0 w 893831"/>
                  <a:gd name="connsiteY0" fmla="*/ 0 h 893832"/>
                  <a:gd name="connsiteX1" fmla="*/ 893831 w 893831"/>
                  <a:gd name="connsiteY1" fmla="*/ 0 h 893832"/>
                  <a:gd name="connsiteX2" fmla="*/ 893831 w 893831"/>
                  <a:gd name="connsiteY2" fmla="*/ 893832 h 893832"/>
                  <a:gd name="connsiteX3" fmla="*/ 0 w 893831"/>
                  <a:gd name="connsiteY3" fmla="*/ 893832 h 893832"/>
                  <a:gd name="connsiteX4" fmla="*/ 0 w 893831"/>
                  <a:gd name="connsiteY4" fmla="*/ 0 h 893832"/>
                  <a:gd name="connsiteX5" fmla="*/ 122028 w 893831"/>
                  <a:gd name="connsiteY5" fmla="*/ 247157 h 893832"/>
                  <a:gd name="connsiteX6" fmla="*/ 122028 w 893831"/>
                  <a:gd name="connsiteY6" fmla="*/ 584884 h 893832"/>
                  <a:gd name="connsiteX7" fmla="*/ 298649 w 893831"/>
                  <a:gd name="connsiteY7" fmla="*/ 584884 h 893832"/>
                  <a:gd name="connsiteX8" fmla="*/ 310358 w 893831"/>
                  <a:gd name="connsiteY8" fmla="*/ 528455 h 893832"/>
                  <a:gd name="connsiteX9" fmla="*/ 190870 w 893831"/>
                  <a:gd name="connsiteY9" fmla="*/ 528455 h 893832"/>
                  <a:gd name="connsiteX10" fmla="*/ 190870 w 893831"/>
                  <a:gd name="connsiteY10" fmla="*/ 247157 h 893832"/>
                  <a:gd name="connsiteX11" fmla="*/ 122028 w 893831"/>
                  <a:gd name="connsiteY11" fmla="*/ 247157 h 893832"/>
                  <a:gd name="connsiteX12" fmla="*/ 122028 w 893831"/>
                  <a:gd name="connsiteY12" fmla="*/ 653868 h 893832"/>
                  <a:gd name="connsiteX13" fmla="*/ 122028 w 893831"/>
                  <a:gd name="connsiteY13" fmla="*/ 773499 h 893832"/>
                  <a:gd name="connsiteX14" fmla="*/ 185232 w 893831"/>
                  <a:gd name="connsiteY14" fmla="*/ 773499 h 893832"/>
                  <a:gd name="connsiteX15" fmla="*/ 189040 w 893831"/>
                  <a:gd name="connsiteY15" fmla="*/ 753465 h 893832"/>
                  <a:gd name="connsiteX16" fmla="*/ 146717 w 893831"/>
                  <a:gd name="connsiteY16" fmla="*/ 753465 h 893832"/>
                  <a:gd name="connsiteX17" fmla="*/ 146717 w 893831"/>
                  <a:gd name="connsiteY17" fmla="*/ 653868 h 893832"/>
                  <a:gd name="connsiteX18" fmla="*/ 122028 w 893831"/>
                  <a:gd name="connsiteY18" fmla="*/ 653868 h 893832"/>
                  <a:gd name="connsiteX19" fmla="*/ 489800 w 893831"/>
                  <a:gd name="connsiteY19" fmla="*/ 658663 h 893832"/>
                  <a:gd name="connsiteX20" fmla="*/ 466384 w 893831"/>
                  <a:gd name="connsiteY20" fmla="*/ 664588 h 893832"/>
                  <a:gd name="connsiteX21" fmla="*/ 465535 w 893831"/>
                  <a:gd name="connsiteY21" fmla="*/ 685326 h 893832"/>
                  <a:gd name="connsiteX22" fmla="*/ 457354 w 893831"/>
                  <a:gd name="connsiteY22" fmla="*/ 685326 h 893832"/>
                  <a:gd name="connsiteX23" fmla="*/ 457354 w 893831"/>
                  <a:gd name="connsiteY23" fmla="*/ 701126 h 893832"/>
                  <a:gd name="connsiteX24" fmla="*/ 466100 w 893831"/>
                  <a:gd name="connsiteY24" fmla="*/ 701126 h 893832"/>
                  <a:gd name="connsiteX25" fmla="*/ 466100 w 893831"/>
                  <a:gd name="connsiteY25" fmla="*/ 748949 h 893832"/>
                  <a:gd name="connsiteX26" fmla="*/ 467652 w 893831"/>
                  <a:gd name="connsiteY26" fmla="*/ 763055 h 893832"/>
                  <a:gd name="connsiteX27" fmla="*/ 491494 w 893831"/>
                  <a:gd name="connsiteY27" fmla="*/ 775893 h 893832"/>
                  <a:gd name="connsiteX28" fmla="*/ 510257 w 893831"/>
                  <a:gd name="connsiteY28" fmla="*/ 771943 h 893832"/>
                  <a:gd name="connsiteX29" fmla="*/ 507294 w 893831"/>
                  <a:gd name="connsiteY29" fmla="*/ 757837 h 893832"/>
                  <a:gd name="connsiteX30" fmla="*/ 498971 w 893831"/>
                  <a:gd name="connsiteY30" fmla="*/ 759531 h 893832"/>
                  <a:gd name="connsiteX31" fmla="*/ 489096 w 893831"/>
                  <a:gd name="connsiteY31" fmla="*/ 745422 h 893832"/>
                  <a:gd name="connsiteX32" fmla="*/ 489096 w 893831"/>
                  <a:gd name="connsiteY32" fmla="*/ 701126 h 893832"/>
                  <a:gd name="connsiteX33" fmla="*/ 503202 w 893831"/>
                  <a:gd name="connsiteY33" fmla="*/ 701126 h 893832"/>
                  <a:gd name="connsiteX34" fmla="*/ 509127 w 893831"/>
                  <a:gd name="connsiteY34" fmla="*/ 685326 h 893832"/>
                  <a:gd name="connsiteX35" fmla="*/ 488532 w 893831"/>
                  <a:gd name="connsiteY35" fmla="*/ 685326 h 893832"/>
                  <a:gd name="connsiteX36" fmla="*/ 489800 w 893831"/>
                  <a:gd name="connsiteY36" fmla="*/ 658663 h 893832"/>
                  <a:gd name="connsiteX37" fmla="*/ 547924 w 893831"/>
                  <a:gd name="connsiteY37" fmla="*/ 683351 h 893832"/>
                  <a:gd name="connsiteX38" fmla="*/ 524788 w 893831"/>
                  <a:gd name="connsiteY38" fmla="*/ 686878 h 893832"/>
                  <a:gd name="connsiteX39" fmla="*/ 524788 w 893831"/>
                  <a:gd name="connsiteY39" fmla="*/ 773495 h 893832"/>
                  <a:gd name="connsiteX40" fmla="*/ 547924 w 893831"/>
                  <a:gd name="connsiteY40" fmla="*/ 773495 h 893832"/>
                  <a:gd name="connsiteX41" fmla="*/ 547924 w 893831"/>
                  <a:gd name="connsiteY41" fmla="*/ 683351 h 893832"/>
                  <a:gd name="connsiteX42" fmla="*/ 411506 w 893831"/>
                  <a:gd name="connsiteY42" fmla="*/ 682648 h 893832"/>
                  <a:gd name="connsiteX43" fmla="*/ 387525 w 893831"/>
                  <a:gd name="connsiteY43" fmla="*/ 687724 h 893832"/>
                  <a:gd name="connsiteX44" fmla="*/ 373416 w 893831"/>
                  <a:gd name="connsiteY44" fmla="*/ 695062 h 893832"/>
                  <a:gd name="connsiteX45" fmla="*/ 383291 w 893831"/>
                  <a:gd name="connsiteY45" fmla="*/ 711566 h 893832"/>
                  <a:gd name="connsiteX46" fmla="*/ 408686 w 893831"/>
                  <a:gd name="connsiteY46" fmla="*/ 701549 h 893832"/>
                  <a:gd name="connsiteX47" fmla="*/ 419125 w 893831"/>
                  <a:gd name="connsiteY47" fmla="*/ 714671 h 893832"/>
                  <a:gd name="connsiteX48" fmla="*/ 419125 w 893831"/>
                  <a:gd name="connsiteY48" fmla="*/ 718198 h 893832"/>
                  <a:gd name="connsiteX49" fmla="*/ 413904 w 893831"/>
                  <a:gd name="connsiteY49" fmla="*/ 718198 h 893832"/>
                  <a:gd name="connsiteX50" fmla="*/ 371583 w 893831"/>
                  <a:gd name="connsiteY50" fmla="*/ 748527 h 893832"/>
                  <a:gd name="connsiteX51" fmla="*/ 401915 w 893831"/>
                  <a:gd name="connsiteY51" fmla="*/ 776742 h 893832"/>
                  <a:gd name="connsiteX52" fmla="*/ 419548 w 893831"/>
                  <a:gd name="connsiteY52" fmla="*/ 771946 h 893832"/>
                  <a:gd name="connsiteX53" fmla="*/ 424909 w 893831"/>
                  <a:gd name="connsiteY53" fmla="*/ 767290 h 893832"/>
                  <a:gd name="connsiteX54" fmla="*/ 437323 w 893831"/>
                  <a:gd name="connsiteY54" fmla="*/ 778010 h 893832"/>
                  <a:gd name="connsiteX55" fmla="*/ 449596 w 893831"/>
                  <a:gd name="connsiteY55" fmla="*/ 762917 h 893832"/>
                  <a:gd name="connsiteX56" fmla="*/ 441274 w 893831"/>
                  <a:gd name="connsiteY56" fmla="*/ 743309 h 893832"/>
                  <a:gd name="connsiteX57" fmla="*/ 441274 w 893831"/>
                  <a:gd name="connsiteY57" fmla="*/ 713822 h 893832"/>
                  <a:gd name="connsiteX58" fmla="*/ 439721 w 893831"/>
                  <a:gd name="connsiteY58" fmla="*/ 697883 h 893832"/>
                  <a:gd name="connsiteX59" fmla="*/ 411506 w 893831"/>
                  <a:gd name="connsiteY59" fmla="*/ 682648 h 893832"/>
                  <a:gd name="connsiteX60" fmla="*/ 303448 w 893831"/>
                  <a:gd name="connsiteY60" fmla="*/ 683070 h 893832"/>
                  <a:gd name="connsiteX61" fmla="*/ 282991 w 893831"/>
                  <a:gd name="connsiteY61" fmla="*/ 688995 h 893832"/>
                  <a:gd name="connsiteX62" fmla="*/ 286096 w 893831"/>
                  <a:gd name="connsiteY62" fmla="*/ 709591 h 893832"/>
                  <a:gd name="connsiteX63" fmla="*/ 286096 w 893831"/>
                  <a:gd name="connsiteY63" fmla="*/ 773498 h 893832"/>
                  <a:gd name="connsiteX64" fmla="*/ 309231 w 893831"/>
                  <a:gd name="connsiteY64" fmla="*/ 773498 h 893832"/>
                  <a:gd name="connsiteX65" fmla="*/ 309231 w 893831"/>
                  <a:gd name="connsiteY65" fmla="*/ 711143 h 893832"/>
                  <a:gd name="connsiteX66" fmla="*/ 325173 w 893831"/>
                  <a:gd name="connsiteY66" fmla="*/ 703243 h 893832"/>
                  <a:gd name="connsiteX67" fmla="*/ 332931 w 893831"/>
                  <a:gd name="connsiteY67" fmla="*/ 716223 h 893832"/>
                  <a:gd name="connsiteX68" fmla="*/ 332931 w 893831"/>
                  <a:gd name="connsiteY68" fmla="*/ 773498 h 893832"/>
                  <a:gd name="connsiteX69" fmla="*/ 355644 w 893831"/>
                  <a:gd name="connsiteY69" fmla="*/ 773498 h 893832"/>
                  <a:gd name="connsiteX70" fmla="*/ 355644 w 893831"/>
                  <a:gd name="connsiteY70" fmla="*/ 709168 h 893832"/>
                  <a:gd name="connsiteX71" fmla="*/ 353950 w 893831"/>
                  <a:gd name="connsiteY71" fmla="*/ 696472 h 893832"/>
                  <a:gd name="connsiteX72" fmla="*/ 332789 w 893831"/>
                  <a:gd name="connsiteY72" fmla="*/ 683777 h 893832"/>
                  <a:gd name="connsiteX73" fmla="*/ 316847 w 893831"/>
                  <a:gd name="connsiteY73" fmla="*/ 687585 h 893832"/>
                  <a:gd name="connsiteX74" fmla="*/ 306691 w 893831"/>
                  <a:gd name="connsiteY74" fmla="*/ 694075 h 893832"/>
                  <a:gd name="connsiteX75" fmla="*/ 303448 w 893831"/>
                  <a:gd name="connsiteY75" fmla="*/ 683070 h 893832"/>
                  <a:gd name="connsiteX76" fmla="*/ 232344 w 893831"/>
                  <a:gd name="connsiteY76" fmla="*/ 683916 h 893832"/>
                  <a:gd name="connsiteX77" fmla="*/ 204132 w 893831"/>
                  <a:gd name="connsiteY77" fmla="*/ 695766 h 893832"/>
                  <a:gd name="connsiteX78" fmla="*/ 193128 w 893831"/>
                  <a:gd name="connsiteY78" fmla="*/ 730752 h 893832"/>
                  <a:gd name="connsiteX79" fmla="*/ 192904 w 893831"/>
                  <a:gd name="connsiteY79" fmla="*/ 736816 h 893832"/>
                  <a:gd name="connsiteX80" fmla="*/ 235449 w 893831"/>
                  <a:gd name="connsiteY80" fmla="*/ 776319 h 893832"/>
                  <a:gd name="connsiteX81" fmla="*/ 268743 w 893831"/>
                  <a:gd name="connsiteY81" fmla="*/ 764046 h 893832"/>
                  <a:gd name="connsiteX82" fmla="*/ 259714 w 893831"/>
                  <a:gd name="connsiteY82" fmla="*/ 749937 h 893832"/>
                  <a:gd name="connsiteX83" fmla="*/ 237424 w 893831"/>
                  <a:gd name="connsiteY83" fmla="*/ 758683 h 893832"/>
                  <a:gd name="connsiteX84" fmla="*/ 218803 w 893831"/>
                  <a:gd name="connsiteY84" fmla="*/ 737383 h 893832"/>
                  <a:gd name="connsiteX85" fmla="*/ 218803 w 893831"/>
                  <a:gd name="connsiteY85" fmla="*/ 736677 h 893832"/>
                  <a:gd name="connsiteX86" fmla="*/ 269447 w 893831"/>
                  <a:gd name="connsiteY86" fmla="*/ 737099 h 893832"/>
                  <a:gd name="connsiteX87" fmla="*/ 269447 w 893831"/>
                  <a:gd name="connsiteY87" fmla="*/ 731739 h 893832"/>
                  <a:gd name="connsiteX88" fmla="*/ 257739 w 893831"/>
                  <a:gd name="connsiteY88" fmla="*/ 693226 h 893832"/>
                  <a:gd name="connsiteX89" fmla="*/ 232344 w 893831"/>
                  <a:gd name="connsiteY89" fmla="*/ 683916 h 89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93831" h="893832">
                    <a:moveTo>
                      <a:pt x="0" y="0"/>
                    </a:moveTo>
                    <a:lnTo>
                      <a:pt x="893831" y="0"/>
                    </a:lnTo>
                    <a:lnTo>
                      <a:pt x="893831" y="893832"/>
                    </a:lnTo>
                    <a:lnTo>
                      <a:pt x="0" y="893832"/>
                    </a:lnTo>
                    <a:lnTo>
                      <a:pt x="0" y="0"/>
                    </a:lnTo>
                    <a:close/>
                    <a:moveTo>
                      <a:pt x="122028" y="247157"/>
                    </a:moveTo>
                    <a:lnTo>
                      <a:pt x="122028" y="584884"/>
                    </a:lnTo>
                    <a:lnTo>
                      <a:pt x="298649" y="584884"/>
                    </a:lnTo>
                    <a:lnTo>
                      <a:pt x="310358" y="528455"/>
                    </a:lnTo>
                    <a:lnTo>
                      <a:pt x="190870" y="528455"/>
                    </a:lnTo>
                    <a:lnTo>
                      <a:pt x="190870" y="247157"/>
                    </a:lnTo>
                    <a:lnTo>
                      <a:pt x="122028" y="247157"/>
                    </a:lnTo>
                    <a:close/>
                    <a:moveTo>
                      <a:pt x="122028" y="653868"/>
                    </a:moveTo>
                    <a:lnTo>
                      <a:pt x="122028" y="773499"/>
                    </a:lnTo>
                    <a:lnTo>
                      <a:pt x="185232" y="773499"/>
                    </a:lnTo>
                    <a:lnTo>
                      <a:pt x="189040" y="753465"/>
                    </a:lnTo>
                    <a:lnTo>
                      <a:pt x="146717" y="753465"/>
                    </a:lnTo>
                    <a:lnTo>
                      <a:pt x="146717" y="653868"/>
                    </a:lnTo>
                    <a:lnTo>
                      <a:pt x="122028" y="653868"/>
                    </a:lnTo>
                    <a:close/>
                    <a:moveTo>
                      <a:pt x="489800" y="658663"/>
                    </a:moveTo>
                    <a:lnTo>
                      <a:pt x="466384" y="664588"/>
                    </a:lnTo>
                    <a:cubicBezTo>
                      <a:pt x="465632" y="671475"/>
                      <a:pt x="465351" y="678402"/>
                      <a:pt x="465535" y="685326"/>
                    </a:cubicBezTo>
                    <a:lnTo>
                      <a:pt x="457354" y="685326"/>
                    </a:lnTo>
                    <a:lnTo>
                      <a:pt x="457354" y="701126"/>
                    </a:lnTo>
                    <a:lnTo>
                      <a:pt x="466100" y="701126"/>
                    </a:lnTo>
                    <a:lnTo>
                      <a:pt x="466100" y="748949"/>
                    </a:lnTo>
                    <a:cubicBezTo>
                      <a:pt x="465623" y="753708"/>
                      <a:pt x="466154" y="758515"/>
                      <a:pt x="467652" y="763055"/>
                    </a:cubicBezTo>
                    <a:cubicBezTo>
                      <a:pt x="472192" y="771844"/>
                      <a:pt x="481659" y="776940"/>
                      <a:pt x="491494" y="775893"/>
                    </a:cubicBezTo>
                    <a:cubicBezTo>
                      <a:pt x="497950" y="775862"/>
                      <a:pt x="504335" y="774517"/>
                      <a:pt x="510257" y="771943"/>
                    </a:cubicBezTo>
                    <a:lnTo>
                      <a:pt x="507294" y="757837"/>
                    </a:lnTo>
                    <a:cubicBezTo>
                      <a:pt x="504604" y="758762"/>
                      <a:pt x="501806" y="759329"/>
                      <a:pt x="498971" y="759531"/>
                    </a:cubicBezTo>
                    <a:cubicBezTo>
                      <a:pt x="491071" y="759531"/>
                      <a:pt x="489096" y="756568"/>
                      <a:pt x="489096" y="745422"/>
                    </a:cubicBezTo>
                    <a:lnTo>
                      <a:pt x="489096" y="701126"/>
                    </a:lnTo>
                    <a:lnTo>
                      <a:pt x="503202" y="701126"/>
                    </a:lnTo>
                    <a:lnTo>
                      <a:pt x="509127" y="685326"/>
                    </a:lnTo>
                    <a:lnTo>
                      <a:pt x="488532" y="685326"/>
                    </a:lnTo>
                    <a:cubicBezTo>
                      <a:pt x="488532" y="676438"/>
                      <a:pt x="488954" y="666705"/>
                      <a:pt x="489800" y="658663"/>
                    </a:cubicBezTo>
                    <a:close/>
                    <a:moveTo>
                      <a:pt x="547924" y="683351"/>
                    </a:moveTo>
                    <a:lnTo>
                      <a:pt x="524788" y="686878"/>
                    </a:lnTo>
                    <a:lnTo>
                      <a:pt x="524788" y="773495"/>
                    </a:lnTo>
                    <a:lnTo>
                      <a:pt x="547924" y="773495"/>
                    </a:lnTo>
                    <a:lnTo>
                      <a:pt x="547924" y="683351"/>
                    </a:lnTo>
                    <a:close/>
                    <a:moveTo>
                      <a:pt x="411506" y="682648"/>
                    </a:moveTo>
                    <a:cubicBezTo>
                      <a:pt x="403249" y="682690"/>
                      <a:pt x="395090" y="684418"/>
                      <a:pt x="387525" y="687724"/>
                    </a:cubicBezTo>
                    <a:cubicBezTo>
                      <a:pt x="382616" y="689753"/>
                      <a:pt x="377897" y="692208"/>
                      <a:pt x="373416" y="695062"/>
                    </a:cubicBezTo>
                    <a:lnTo>
                      <a:pt x="383291" y="711566"/>
                    </a:lnTo>
                    <a:cubicBezTo>
                      <a:pt x="390627" y="705874"/>
                      <a:pt x="399441" y="702398"/>
                      <a:pt x="408686" y="701549"/>
                    </a:cubicBezTo>
                    <a:cubicBezTo>
                      <a:pt x="417150" y="701549"/>
                      <a:pt x="419125" y="704796"/>
                      <a:pt x="419125" y="714671"/>
                    </a:cubicBezTo>
                    <a:lnTo>
                      <a:pt x="419125" y="718198"/>
                    </a:lnTo>
                    <a:lnTo>
                      <a:pt x="413904" y="718198"/>
                    </a:lnTo>
                    <a:cubicBezTo>
                      <a:pt x="385689" y="718198"/>
                      <a:pt x="371583" y="727789"/>
                      <a:pt x="371583" y="748527"/>
                    </a:cubicBezTo>
                    <a:cubicBezTo>
                      <a:pt x="371583" y="766725"/>
                      <a:pt x="382304" y="776742"/>
                      <a:pt x="401915" y="776742"/>
                    </a:cubicBezTo>
                    <a:cubicBezTo>
                      <a:pt x="408147" y="777012"/>
                      <a:pt x="414310" y="775337"/>
                      <a:pt x="419548" y="771946"/>
                    </a:cubicBezTo>
                    <a:cubicBezTo>
                      <a:pt x="421438" y="770516"/>
                      <a:pt x="423229" y="768961"/>
                      <a:pt x="424909" y="767290"/>
                    </a:cubicBezTo>
                    <a:cubicBezTo>
                      <a:pt x="427704" y="772173"/>
                      <a:pt x="432082" y="775959"/>
                      <a:pt x="437323" y="778010"/>
                    </a:cubicBezTo>
                    <a:lnTo>
                      <a:pt x="449596" y="762917"/>
                    </a:lnTo>
                    <a:cubicBezTo>
                      <a:pt x="443022" y="758740"/>
                      <a:pt x="439707" y="750939"/>
                      <a:pt x="441274" y="743309"/>
                    </a:cubicBezTo>
                    <a:lnTo>
                      <a:pt x="441274" y="713822"/>
                    </a:lnTo>
                    <a:cubicBezTo>
                      <a:pt x="441745" y="708459"/>
                      <a:pt x="441217" y="703053"/>
                      <a:pt x="439721" y="697883"/>
                    </a:cubicBezTo>
                    <a:cubicBezTo>
                      <a:pt x="434588" y="687250"/>
                      <a:pt x="423212" y="681107"/>
                      <a:pt x="411506" y="682648"/>
                    </a:cubicBezTo>
                    <a:close/>
                    <a:moveTo>
                      <a:pt x="303448" y="683070"/>
                    </a:moveTo>
                    <a:lnTo>
                      <a:pt x="282991" y="688995"/>
                    </a:lnTo>
                    <a:cubicBezTo>
                      <a:pt x="285182" y="695638"/>
                      <a:pt x="286229" y="702599"/>
                      <a:pt x="286096" y="709591"/>
                    </a:cubicBezTo>
                    <a:lnTo>
                      <a:pt x="286096" y="773498"/>
                    </a:lnTo>
                    <a:lnTo>
                      <a:pt x="309231" y="773498"/>
                    </a:lnTo>
                    <a:lnTo>
                      <a:pt x="309231" y="711143"/>
                    </a:lnTo>
                    <a:cubicBezTo>
                      <a:pt x="313476" y="706753"/>
                      <a:pt x="319106" y="703964"/>
                      <a:pt x="325173" y="703243"/>
                    </a:cubicBezTo>
                    <a:cubicBezTo>
                      <a:pt x="331237" y="703243"/>
                      <a:pt x="332931" y="706206"/>
                      <a:pt x="332931" y="716223"/>
                    </a:cubicBezTo>
                    <a:lnTo>
                      <a:pt x="332931" y="773498"/>
                    </a:lnTo>
                    <a:lnTo>
                      <a:pt x="355644" y="773498"/>
                    </a:lnTo>
                    <a:lnTo>
                      <a:pt x="355644" y="709168"/>
                    </a:lnTo>
                    <a:cubicBezTo>
                      <a:pt x="355797" y="704872"/>
                      <a:pt x="355224" y="700579"/>
                      <a:pt x="353950" y="696472"/>
                    </a:cubicBezTo>
                    <a:cubicBezTo>
                      <a:pt x="350125" y="688337"/>
                      <a:pt x="341765" y="683323"/>
                      <a:pt x="332789" y="683777"/>
                    </a:cubicBezTo>
                    <a:cubicBezTo>
                      <a:pt x="327256" y="683831"/>
                      <a:pt x="321808" y="685133"/>
                      <a:pt x="316847" y="687585"/>
                    </a:cubicBezTo>
                    <a:cubicBezTo>
                      <a:pt x="313181" y="689702"/>
                      <a:pt x="310219" y="691677"/>
                      <a:pt x="306691" y="694075"/>
                    </a:cubicBezTo>
                    <a:cubicBezTo>
                      <a:pt x="306581" y="690187"/>
                      <a:pt x="305463" y="686396"/>
                      <a:pt x="303448" y="683070"/>
                    </a:cubicBezTo>
                    <a:close/>
                    <a:moveTo>
                      <a:pt x="232344" y="683916"/>
                    </a:moveTo>
                    <a:cubicBezTo>
                      <a:pt x="221618" y="683303"/>
                      <a:pt x="211206" y="687676"/>
                      <a:pt x="204132" y="695766"/>
                    </a:cubicBezTo>
                    <a:cubicBezTo>
                      <a:pt x="195988" y="705516"/>
                      <a:pt x="192032" y="718096"/>
                      <a:pt x="193128" y="730752"/>
                    </a:cubicBezTo>
                    <a:cubicBezTo>
                      <a:pt x="192904" y="732764"/>
                      <a:pt x="192830" y="734792"/>
                      <a:pt x="192904" y="736816"/>
                    </a:cubicBezTo>
                    <a:cubicBezTo>
                      <a:pt x="193743" y="759472"/>
                      <a:pt x="212793" y="777159"/>
                      <a:pt x="235449" y="776319"/>
                    </a:cubicBezTo>
                    <a:cubicBezTo>
                      <a:pt x="247665" y="776390"/>
                      <a:pt x="259495" y="772028"/>
                      <a:pt x="268743" y="764046"/>
                    </a:cubicBezTo>
                    <a:lnTo>
                      <a:pt x="259714" y="749937"/>
                    </a:lnTo>
                    <a:cubicBezTo>
                      <a:pt x="253562" y="755417"/>
                      <a:pt x="245659" y="758518"/>
                      <a:pt x="237424" y="758683"/>
                    </a:cubicBezTo>
                    <a:cubicBezTo>
                      <a:pt x="225574" y="758683"/>
                      <a:pt x="218803" y="751489"/>
                      <a:pt x="218803" y="737383"/>
                    </a:cubicBezTo>
                    <a:lnTo>
                      <a:pt x="218803" y="736677"/>
                    </a:lnTo>
                    <a:lnTo>
                      <a:pt x="269447" y="737099"/>
                    </a:lnTo>
                    <a:lnTo>
                      <a:pt x="269447" y="731739"/>
                    </a:lnTo>
                    <a:cubicBezTo>
                      <a:pt x="270982" y="717840"/>
                      <a:pt x="266751" y="703919"/>
                      <a:pt x="257739" y="693226"/>
                    </a:cubicBezTo>
                    <a:cubicBezTo>
                      <a:pt x="250840" y="686884"/>
                      <a:pt x="241709" y="683538"/>
                      <a:pt x="232344" y="683916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AD9A6326-4295-9E45-AE9A-9431C50FB102}"/>
                  </a:ext>
                </a:extLst>
              </p:cNvPr>
              <p:cNvSpPr/>
              <p:nvPr/>
            </p:nvSpPr>
            <p:spPr>
              <a:xfrm>
                <a:off x="3073944" y="2370292"/>
                <a:ext cx="27204" cy="19207"/>
              </a:xfrm>
              <a:custGeom>
                <a:avLst/>
                <a:gdLst>
                  <a:gd name="connsiteX0" fmla="*/ 14106 w 27204"/>
                  <a:gd name="connsiteY0" fmla="*/ 18 h 19207"/>
                  <a:gd name="connsiteX1" fmla="*/ 24265 w 27204"/>
                  <a:gd name="connsiteY1" fmla="*/ 5240 h 19207"/>
                  <a:gd name="connsiteX2" fmla="*/ 27086 w 27204"/>
                  <a:gd name="connsiteY2" fmla="*/ 18500 h 19207"/>
                  <a:gd name="connsiteX3" fmla="*/ 26805 w 27204"/>
                  <a:gd name="connsiteY3" fmla="*/ 19207 h 19207"/>
                  <a:gd name="connsiteX4" fmla="*/ 0 w 27204"/>
                  <a:gd name="connsiteY4" fmla="*/ 19207 h 19207"/>
                  <a:gd name="connsiteX5" fmla="*/ 14106 w 27204"/>
                  <a:gd name="connsiteY5" fmla="*/ 18 h 1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04" h="19207">
                    <a:moveTo>
                      <a:pt x="14106" y="18"/>
                    </a:moveTo>
                    <a:cubicBezTo>
                      <a:pt x="18189" y="-209"/>
                      <a:pt x="22074" y="1789"/>
                      <a:pt x="24265" y="5240"/>
                    </a:cubicBezTo>
                    <a:cubicBezTo>
                      <a:pt x="26578" y="9252"/>
                      <a:pt x="27565" y="13892"/>
                      <a:pt x="27086" y="18500"/>
                    </a:cubicBezTo>
                    <a:lnTo>
                      <a:pt x="26805" y="19207"/>
                    </a:lnTo>
                    <a:lnTo>
                      <a:pt x="0" y="19207"/>
                    </a:lnTo>
                    <a:cubicBezTo>
                      <a:pt x="0" y="6931"/>
                      <a:pt x="5360" y="18"/>
                      <a:pt x="14106" y="18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4A8B2FA0-9F75-E544-A793-B37016F80FD6}"/>
                  </a:ext>
                </a:extLst>
              </p:cNvPr>
              <p:cNvSpPr/>
              <p:nvPr/>
            </p:nvSpPr>
            <p:spPr>
              <a:xfrm>
                <a:off x="3251223" y="2405014"/>
                <a:ext cx="22337" cy="24830"/>
              </a:xfrm>
              <a:custGeom>
                <a:avLst/>
                <a:gdLst>
                  <a:gd name="connsiteX0" fmla="*/ 21633 w 22337"/>
                  <a:gd name="connsiteY0" fmla="*/ 0 h 24830"/>
                  <a:gd name="connsiteX1" fmla="*/ 22337 w 22337"/>
                  <a:gd name="connsiteY1" fmla="*/ 0 h 24830"/>
                  <a:gd name="connsiteX2" fmla="*/ 22337 w 22337"/>
                  <a:gd name="connsiteY2" fmla="*/ 18905 h 24830"/>
                  <a:gd name="connsiteX3" fmla="*/ 10206 w 22337"/>
                  <a:gd name="connsiteY3" fmla="*/ 24830 h 24830"/>
                  <a:gd name="connsiteX4" fmla="*/ 9451 w 22337"/>
                  <a:gd name="connsiteY4" fmla="*/ 24785 h 24830"/>
                  <a:gd name="connsiteX5" fmla="*/ 47 w 22337"/>
                  <a:gd name="connsiteY5" fmla="*/ 13403 h 24830"/>
                  <a:gd name="connsiteX6" fmla="*/ 21633 w 22337"/>
                  <a:gd name="connsiteY6" fmla="*/ 0 h 2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37" h="24830">
                    <a:moveTo>
                      <a:pt x="21633" y="0"/>
                    </a:moveTo>
                    <a:lnTo>
                      <a:pt x="22337" y="0"/>
                    </a:lnTo>
                    <a:lnTo>
                      <a:pt x="22337" y="18905"/>
                    </a:lnTo>
                    <a:cubicBezTo>
                      <a:pt x="19312" y="22506"/>
                      <a:pt x="14905" y="24657"/>
                      <a:pt x="10206" y="24830"/>
                    </a:cubicBezTo>
                    <a:cubicBezTo>
                      <a:pt x="9953" y="24824"/>
                      <a:pt x="9701" y="24807"/>
                      <a:pt x="9451" y="24785"/>
                    </a:cubicBezTo>
                    <a:cubicBezTo>
                      <a:pt x="3710" y="24240"/>
                      <a:pt x="-501" y="19140"/>
                      <a:pt x="47" y="13403"/>
                    </a:cubicBezTo>
                    <a:cubicBezTo>
                      <a:pt x="47" y="2821"/>
                      <a:pt x="5549" y="0"/>
                      <a:pt x="21633" y="0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570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80531"/>
            <a:ext cx="9762699" cy="238760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60206"/>
            <a:ext cx="9762699" cy="81588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20ADA7-C650-5041-8C74-210ACE8D47BC}"/>
              </a:ext>
            </a:extLst>
          </p:cNvPr>
          <p:cNvSpPr/>
          <p:nvPr userDrawn="1"/>
        </p:nvSpPr>
        <p:spPr>
          <a:xfrm>
            <a:off x="0" y="4445000"/>
            <a:ext cx="12192000" cy="2413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aleway" panose="020B0003030101060003" pitchFamily="34" charset="0"/>
            </a:endParaRPr>
          </a:p>
        </p:txBody>
      </p:sp>
      <p:pic>
        <p:nvPicPr>
          <p:cNvPr id="19" name="Picture Placeholder 8">
            <a:extLst>
              <a:ext uri="{FF2B5EF4-FFF2-40B4-BE49-F238E27FC236}">
                <a16:creationId xmlns:a16="http://schemas.microsoft.com/office/drawing/2014/main" xmlns="" id="{97E93E12-70F0-C54F-A682-3286D2862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3128"/>
            <a:ext cx="12192000" cy="24048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65F054-4988-2D40-9A38-A8C7B48B418A}"/>
              </a:ext>
            </a:extLst>
          </p:cNvPr>
          <p:cNvGrpSpPr/>
          <p:nvPr userDrawn="1"/>
        </p:nvGrpSpPr>
        <p:grpSpPr>
          <a:xfrm>
            <a:off x="782637" y="4348976"/>
            <a:ext cx="10575925" cy="1854475"/>
            <a:chOff x="1565275" y="7274818"/>
            <a:chExt cx="21151850" cy="3708950"/>
          </a:xfrm>
        </p:grpSpPr>
        <p:sp>
          <p:nvSpPr>
            <p:cNvPr id="31" name="Shape 923">
              <a:extLst>
                <a:ext uri="{FF2B5EF4-FFF2-40B4-BE49-F238E27FC236}">
                  <a16:creationId xmlns:a16="http://schemas.microsoft.com/office/drawing/2014/main" xmlns="" id="{AD728520-460C-BF4F-BBA8-1A7AE9A2B628}"/>
                </a:ext>
              </a:extLst>
            </p:cNvPr>
            <p:cNvSpPr/>
            <p:nvPr/>
          </p:nvSpPr>
          <p:spPr>
            <a:xfrm>
              <a:off x="1565275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Customer Experience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We help the world’s best-known brands deepen their connection with millions of customers around the globe. 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2" name="Shape 924">
              <a:extLst>
                <a:ext uri="{FF2B5EF4-FFF2-40B4-BE49-F238E27FC236}">
                  <a16:creationId xmlns:a16="http://schemas.microsoft.com/office/drawing/2014/main" xmlns="" id="{38C24EF7-4D36-624A-A412-4202978A9AFB}"/>
                </a:ext>
              </a:extLst>
            </p:cNvPr>
            <p:cNvSpPr/>
            <p:nvPr/>
          </p:nvSpPr>
          <p:spPr>
            <a:xfrm>
              <a:off x="3575367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1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3" name="Shape 925">
              <a:extLst>
                <a:ext uri="{FF2B5EF4-FFF2-40B4-BE49-F238E27FC236}">
                  <a16:creationId xmlns:a16="http://schemas.microsoft.com/office/drawing/2014/main" xmlns="" id="{38B73148-C8C4-7544-B329-1DE3F498D293}"/>
                </a:ext>
              </a:extLst>
            </p:cNvPr>
            <p:cNvSpPr/>
            <p:nvPr/>
          </p:nvSpPr>
          <p:spPr>
            <a:xfrm>
              <a:off x="9140469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2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4" name="Shape 926">
              <a:extLst>
                <a:ext uri="{FF2B5EF4-FFF2-40B4-BE49-F238E27FC236}">
                  <a16:creationId xmlns:a16="http://schemas.microsoft.com/office/drawing/2014/main" xmlns="" id="{C1586EFE-2EBE-0A4C-AEFE-E7AC30D85A6D}"/>
                </a:ext>
              </a:extLst>
            </p:cNvPr>
            <p:cNvSpPr/>
            <p:nvPr/>
          </p:nvSpPr>
          <p:spPr>
            <a:xfrm>
              <a:off x="7130377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Go-To-Market Strategy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We understand that a go-to-market (GTM) strategy and an execution plan need to be developed hand in hand.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5" name="Shape 927">
              <a:extLst>
                <a:ext uri="{FF2B5EF4-FFF2-40B4-BE49-F238E27FC236}">
                  <a16:creationId xmlns:a16="http://schemas.microsoft.com/office/drawing/2014/main" xmlns="" id="{35DD4AE0-BFEA-7A46-A8E9-4E75AA69EFB2}"/>
                </a:ext>
              </a:extLst>
            </p:cNvPr>
            <p:cNvSpPr/>
            <p:nvPr/>
          </p:nvSpPr>
          <p:spPr>
            <a:xfrm>
              <a:off x="14705571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27432" anchor="ctr" anchorCtr="1"/>
            <a:lstStyle>
              <a:lvl1pPr defTabSz="914400">
                <a:defRPr sz="3500">
                  <a:solidFill>
                    <a:srgbClr val="E6EAF3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3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6" name="Shape 928">
              <a:extLst>
                <a:ext uri="{FF2B5EF4-FFF2-40B4-BE49-F238E27FC236}">
                  <a16:creationId xmlns:a16="http://schemas.microsoft.com/office/drawing/2014/main" xmlns="" id="{F270F935-5723-CB42-8C23-622954BCE085}"/>
                </a:ext>
              </a:extLst>
            </p:cNvPr>
            <p:cNvSpPr/>
            <p:nvPr/>
          </p:nvSpPr>
          <p:spPr>
            <a:xfrm>
              <a:off x="12695479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Sales Enablement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Our team will work with you to develop strategies that drive sales revenue, productivity, and overall performance.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7" name="Shape 929">
              <a:extLst>
                <a:ext uri="{FF2B5EF4-FFF2-40B4-BE49-F238E27FC236}">
                  <a16:creationId xmlns:a16="http://schemas.microsoft.com/office/drawing/2014/main" xmlns="" id="{2E00F400-071D-1C4E-9B2F-C2423453CB94}"/>
                </a:ext>
              </a:extLst>
            </p:cNvPr>
            <p:cNvSpPr/>
            <p:nvPr/>
          </p:nvSpPr>
          <p:spPr>
            <a:xfrm>
              <a:off x="20270673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27432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4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8" name="Shape 930">
              <a:extLst>
                <a:ext uri="{FF2B5EF4-FFF2-40B4-BE49-F238E27FC236}">
                  <a16:creationId xmlns:a16="http://schemas.microsoft.com/office/drawing/2014/main" xmlns="" id="{57E21927-F4A1-2F40-BE95-6E535133E6FA}"/>
                </a:ext>
              </a:extLst>
            </p:cNvPr>
            <p:cNvSpPr/>
            <p:nvPr/>
          </p:nvSpPr>
          <p:spPr>
            <a:xfrm>
              <a:off x="18260581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Digital Transformation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Let us navigate the complex digital landscape and create meaningful experiences for your customers. 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1177A3C-D4C7-8940-A205-4C851BBF6B3C}"/>
              </a:ext>
            </a:extLst>
          </p:cNvPr>
          <p:cNvGrpSpPr/>
          <p:nvPr userDrawn="1"/>
        </p:nvGrpSpPr>
        <p:grpSpPr>
          <a:xfrm>
            <a:off x="1509826" y="526935"/>
            <a:ext cx="897578" cy="806547"/>
            <a:chOff x="6649384" y="-1270334"/>
            <a:chExt cx="897578" cy="8065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4E3D0B7-1057-CB40-BAB8-FBF2CCE7527B}"/>
                </a:ext>
              </a:extLst>
            </p:cNvPr>
            <p:cNvSpPr txBox="1"/>
            <p:nvPr/>
          </p:nvSpPr>
          <p:spPr>
            <a:xfrm>
              <a:off x="6649384" y="-633064"/>
              <a:ext cx="89757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2"/>
                  </a:solidFill>
                  <a:latin typeface="Raleway" panose="020B0003030101060003" pitchFamily="34" charset="0"/>
                </a:rPr>
                <a:t>A ProKarma Company</a:t>
              </a:r>
              <a:endParaRPr lang="en-US" sz="500" dirty="0">
                <a:solidFill>
                  <a:schemeClr val="tx2"/>
                </a:solidFill>
                <a:latin typeface="Raleway" panose="020B0003030101060003" pitchFamily="34" charset="0"/>
                <a:ea typeface="San Francisco Display Bold"/>
                <a:cs typeface="San Francisco Display Bold"/>
                <a:sym typeface="San Francisco Display Bold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150B103-8E13-8240-BA02-A64D4C02237E}"/>
                </a:ext>
              </a:extLst>
            </p:cNvPr>
            <p:cNvGrpSpPr/>
            <p:nvPr/>
          </p:nvGrpSpPr>
          <p:grpSpPr>
            <a:xfrm>
              <a:off x="6750198" y="-1270334"/>
              <a:ext cx="656229" cy="608377"/>
              <a:chOff x="2855141" y="1669325"/>
              <a:chExt cx="893831" cy="893832"/>
            </a:xfrm>
            <a:solidFill>
              <a:srgbClr val="44546A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8C4950E5-AB64-F642-B21D-98B79D1E0087}"/>
                  </a:ext>
                </a:extLst>
              </p:cNvPr>
              <p:cNvSpPr/>
              <p:nvPr/>
            </p:nvSpPr>
            <p:spPr>
              <a:xfrm>
                <a:off x="2855141" y="1669325"/>
                <a:ext cx="893831" cy="893832"/>
              </a:xfrm>
              <a:custGeom>
                <a:avLst/>
                <a:gdLst>
                  <a:gd name="connsiteX0" fmla="*/ 0 w 893831"/>
                  <a:gd name="connsiteY0" fmla="*/ 0 h 893832"/>
                  <a:gd name="connsiteX1" fmla="*/ 893831 w 893831"/>
                  <a:gd name="connsiteY1" fmla="*/ 0 h 893832"/>
                  <a:gd name="connsiteX2" fmla="*/ 893831 w 893831"/>
                  <a:gd name="connsiteY2" fmla="*/ 893832 h 893832"/>
                  <a:gd name="connsiteX3" fmla="*/ 0 w 893831"/>
                  <a:gd name="connsiteY3" fmla="*/ 893832 h 893832"/>
                  <a:gd name="connsiteX4" fmla="*/ 0 w 893831"/>
                  <a:gd name="connsiteY4" fmla="*/ 0 h 893832"/>
                  <a:gd name="connsiteX5" fmla="*/ 122028 w 893831"/>
                  <a:gd name="connsiteY5" fmla="*/ 247157 h 893832"/>
                  <a:gd name="connsiteX6" fmla="*/ 122028 w 893831"/>
                  <a:gd name="connsiteY6" fmla="*/ 584884 h 893832"/>
                  <a:gd name="connsiteX7" fmla="*/ 298649 w 893831"/>
                  <a:gd name="connsiteY7" fmla="*/ 584884 h 893832"/>
                  <a:gd name="connsiteX8" fmla="*/ 310358 w 893831"/>
                  <a:gd name="connsiteY8" fmla="*/ 528455 h 893832"/>
                  <a:gd name="connsiteX9" fmla="*/ 190870 w 893831"/>
                  <a:gd name="connsiteY9" fmla="*/ 528455 h 893832"/>
                  <a:gd name="connsiteX10" fmla="*/ 190870 w 893831"/>
                  <a:gd name="connsiteY10" fmla="*/ 247157 h 893832"/>
                  <a:gd name="connsiteX11" fmla="*/ 122028 w 893831"/>
                  <a:gd name="connsiteY11" fmla="*/ 247157 h 893832"/>
                  <a:gd name="connsiteX12" fmla="*/ 122028 w 893831"/>
                  <a:gd name="connsiteY12" fmla="*/ 653868 h 893832"/>
                  <a:gd name="connsiteX13" fmla="*/ 122028 w 893831"/>
                  <a:gd name="connsiteY13" fmla="*/ 773499 h 893832"/>
                  <a:gd name="connsiteX14" fmla="*/ 185232 w 893831"/>
                  <a:gd name="connsiteY14" fmla="*/ 773499 h 893832"/>
                  <a:gd name="connsiteX15" fmla="*/ 189040 w 893831"/>
                  <a:gd name="connsiteY15" fmla="*/ 753465 h 893832"/>
                  <a:gd name="connsiteX16" fmla="*/ 146717 w 893831"/>
                  <a:gd name="connsiteY16" fmla="*/ 753465 h 893832"/>
                  <a:gd name="connsiteX17" fmla="*/ 146717 w 893831"/>
                  <a:gd name="connsiteY17" fmla="*/ 653868 h 893832"/>
                  <a:gd name="connsiteX18" fmla="*/ 122028 w 893831"/>
                  <a:gd name="connsiteY18" fmla="*/ 653868 h 893832"/>
                  <a:gd name="connsiteX19" fmla="*/ 489800 w 893831"/>
                  <a:gd name="connsiteY19" fmla="*/ 658663 h 893832"/>
                  <a:gd name="connsiteX20" fmla="*/ 466384 w 893831"/>
                  <a:gd name="connsiteY20" fmla="*/ 664588 h 893832"/>
                  <a:gd name="connsiteX21" fmla="*/ 465535 w 893831"/>
                  <a:gd name="connsiteY21" fmla="*/ 685326 h 893832"/>
                  <a:gd name="connsiteX22" fmla="*/ 457354 w 893831"/>
                  <a:gd name="connsiteY22" fmla="*/ 685326 h 893832"/>
                  <a:gd name="connsiteX23" fmla="*/ 457354 w 893831"/>
                  <a:gd name="connsiteY23" fmla="*/ 701126 h 893832"/>
                  <a:gd name="connsiteX24" fmla="*/ 466100 w 893831"/>
                  <a:gd name="connsiteY24" fmla="*/ 701126 h 893832"/>
                  <a:gd name="connsiteX25" fmla="*/ 466100 w 893831"/>
                  <a:gd name="connsiteY25" fmla="*/ 748949 h 893832"/>
                  <a:gd name="connsiteX26" fmla="*/ 467652 w 893831"/>
                  <a:gd name="connsiteY26" fmla="*/ 763055 h 893832"/>
                  <a:gd name="connsiteX27" fmla="*/ 491494 w 893831"/>
                  <a:gd name="connsiteY27" fmla="*/ 775893 h 893832"/>
                  <a:gd name="connsiteX28" fmla="*/ 510257 w 893831"/>
                  <a:gd name="connsiteY28" fmla="*/ 771943 h 893832"/>
                  <a:gd name="connsiteX29" fmla="*/ 507294 w 893831"/>
                  <a:gd name="connsiteY29" fmla="*/ 757837 h 893832"/>
                  <a:gd name="connsiteX30" fmla="*/ 498971 w 893831"/>
                  <a:gd name="connsiteY30" fmla="*/ 759531 h 893832"/>
                  <a:gd name="connsiteX31" fmla="*/ 489096 w 893831"/>
                  <a:gd name="connsiteY31" fmla="*/ 745422 h 893832"/>
                  <a:gd name="connsiteX32" fmla="*/ 489096 w 893831"/>
                  <a:gd name="connsiteY32" fmla="*/ 701126 h 893832"/>
                  <a:gd name="connsiteX33" fmla="*/ 503202 w 893831"/>
                  <a:gd name="connsiteY33" fmla="*/ 701126 h 893832"/>
                  <a:gd name="connsiteX34" fmla="*/ 509127 w 893831"/>
                  <a:gd name="connsiteY34" fmla="*/ 685326 h 893832"/>
                  <a:gd name="connsiteX35" fmla="*/ 488532 w 893831"/>
                  <a:gd name="connsiteY35" fmla="*/ 685326 h 893832"/>
                  <a:gd name="connsiteX36" fmla="*/ 489800 w 893831"/>
                  <a:gd name="connsiteY36" fmla="*/ 658663 h 893832"/>
                  <a:gd name="connsiteX37" fmla="*/ 547924 w 893831"/>
                  <a:gd name="connsiteY37" fmla="*/ 683351 h 893832"/>
                  <a:gd name="connsiteX38" fmla="*/ 524788 w 893831"/>
                  <a:gd name="connsiteY38" fmla="*/ 686878 h 893832"/>
                  <a:gd name="connsiteX39" fmla="*/ 524788 w 893831"/>
                  <a:gd name="connsiteY39" fmla="*/ 773495 h 893832"/>
                  <a:gd name="connsiteX40" fmla="*/ 547924 w 893831"/>
                  <a:gd name="connsiteY40" fmla="*/ 773495 h 893832"/>
                  <a:gd name="connsiteX41" fmla="*/ 547924 w 893831"/>
                  <a:gd name="connsiteY41" fmla="*/ 683351 h 893832"/>
                  <a:gd name="connsiteX42" fmla="*/ 411506 w 893831"/>
                  <a:gd name="connsiteY42" fmla="*/ 682648 h 893832"/>
                  <a:gd name="connsiteX43" fmla="*/ 387525 w 893831"/>
                  <a:gd name="connsiteY43" fmla="*/ 687724 h 893832"/>
                  <a:gd name="connsiteX44" fmla="*/ 373416 w 893831"/>
                  <a:gd name="connsiteY44" fmla="*/ 695062 h 893832"/>
                  <a:gd name="connsiteX45" fmla="*/ 383291 w 893831"/>
                  <a:gd name="connsiteY45" fmla="*/ 711566 h 893832"/>
                  <a:gd name="connsiteX46" fmla="*/ 408686 w 893831"/>
                  <a:gd name="connsiteY46" fmla="*/ 701549 h 893832"/>
                  <a:gd name="connsiteX47" fmla="*/ 419125 w 893831"/>
                  <a:gd name="connsiteY47" fmla="*/ 714671 h 893832"/>
                  <a:gd name="connsiteX48" fmla="*/ 419125 w 893831"/>
                  <a:gd name="connsiteY48" fmla="*/ 718198 h 893832"/>
                  <a:gd name="connsiteX49" fmla="*/ 413904 w 893831"/>
                  <a:gd name="connsiteY49" fmla="*/ 718198 h 893832"/>
                  <a:gd name="connsiteX50" fmla="*/ 371583 w 893831"/>
                  <a:gd name="connsiteY50" fmla="*/ 748527 h 893832"/>
                  <a:gd name="connsiteX51" fmla="*/ 401915 w 893831"/>
                  <a:gd name="connsiteY51" fmla="*/ 776742 h 893832"/>
                  <a:gd name="connsiteX52" fmla="*/ 419548 w 893831"/>
                  <a:gd name="connsiteY52" fmla="*/ 771946 h 893832"/>
                  <a:gd name="connsiteX53" fmla="*/ 424909 w 893831"/>
                  <a:gd name="connsiteY53" fmla="*/ 767290 h 893832"/>
                  <a:gd name="connsiteX54" fmla="*/ 437323 w 893831"/>
                  <a:gd name="connsiteY54" fmla="*/ 778010 h 893832"/>
                  <a:gd name="connsiteX55" fmla="*/ 449596 w 893831"/>
                  <a:gd name="connsiteY55" fmla="*/ 762917 h 893832"/>
                  <a:gd name="connsiteX56" fmla="*/ 441274 w 893831"/>
                  <a:gd name="connsiteY56" fmla="*/ 743309 h 893832"/>
                  <a:gd name="connsiteX57" fmla="*/ 441274 w 893831"/>
                  <a:gd name="connsiteY57" fmla="*/ 713822 h 893832"/>
                  <a:gd name="connsiteX58" fmla="*/ 439721 w 893831"/>
                  <a:gd name="connsiteY58" fmla="*/ 697883 h 893832"/>
                  <a:gd name="connsiteX59" fmla="*/ 411506 w 893831"/>
                  <a:gd name="connsiteY59" fmla="*/ 682648 h 893832"/>
                  <a:gd name="connsiteX60" fmla="*/ 303448 w 893831"/>
                  <a:gd name="connsiteY60" fmla="*/ 683070 h 893832"/>
                  <a:gd name="connsiteX61" fmla="*/ 282991 w 893831"/>
                  <a:gd name="connsiteY61" fmla="*/ 688995 h 893832"/>
                  <a:gd name="connsiteX62" fmla="*/ 286096 w 893831"/>
                  <a:gd name="connsiteY62" fmla="*/ 709591 h 893832"/>
                  <a:gd name="connsiteX63" fmla="*/ 286096 w 893831"/>
                  <a:gd name="connsiteY63" fmla="*/ 773498 h 893832"/>
                  <a:gd name="connsiteX64" fmla="*/ 309231 w 893831"/>
                  <a:gd name="connsiteY64" fmla="*/ 773498 h 893832"/>
                  <a:gd name="connsiteX65" fmla="*/ 309231 w 893831"/>
                  <a:gd name="connsiteY65" fmla="*/ 711143 h 893832"/>
                  <a:gd name="connsiteX66" fmla="*/ 325173 w 893831"/>
                  <a:gd name="connsiteY66" fmla="*/ 703243 h 893832"/>
                  <a:gd name="connsiteX67" fmla="*/ 332931 w 893831"/>
                  <a:gd name="connsiteY67" fmla="*/ 716223 h 893832"/>
                  <a:gd name="connsiteX68" fmla="*/ 332931 w 893831"/>
                  <a:gd name="connsiteY68" fmla="*/ 773498 h 893832"/>
                  <a:gd name="connsiteX69" fmla="*/ 355644 w 893831"/>
                  <a:gd name="connsiteY69" fmla="*/ 773498 h 893832"/>
                  <a:gd name="connsiteX70" fmla="*/ 355644 w 893831"/>
                  <a:gd name="connsiteY70" fmla="*/ 709168 h 893832"/>
                  <a:gd name="connsiteX71" fmla="*/ 353950 w 893831"/>
                  <a:gd name="connsiteY71" fmla="*/ 696472 h 893832"/>
                  <a:gd name="connsiteX72" fmla="*/ 332789 w 893831"/>
                  <a:gd name="connsiteY72" fmla="*/ 683777 h 893832"/>
                  <a:gd name="connsiteX73" fmla="*/ 316847 w 893831"/>
                  <a:gd name="connsiteY73" fmla="*/ 687585 h 893832"/>
                  <a:gd name="connsiteX74" fmla="*/ 306691 w 893831"/>
                  <a:gd name="connsiteY74" fmla="*/ 694075 h 893832"/>
                  <a:gd name="connsiteX75" fmla="*/ 303448 w 893831"/>
                  <a:gd name="connsiteY75" fmla="*/ 683070 h 893832"/>
                  <a:gd name="connsiteX76" fmla="*/ 232344 w 893831"/>
                  <a:gd name="connsiteY76" fmla="*/ 683916 h 893832"/>
                  <a:gd name="connsiteX77" fmla="*/ 204132 w 893831"/>
                  <a:gd name="connsiteY77" fmla="*/ 695766 h 893832"/>
                  <a:gd name="connsiteX78" fmla="*/ 193128 w 893831"/>
                  <a:gd name="connsiteY78" fmla="*/ 730752 h 893832"/>
                  <a:gd name="connsiteX79" fmla="*/ 192904 w 893831"/>
                  <a:gd name="connsiteY79" fmla="*/ 736816 h 893832"/>
                  <a:gd name="connsiteX80" fmla="*/ 235449 w 893831"/>
                  <a:gd name="connsiteY80" fmla="*/ 776319 h 893832"/>
                  <a:gd name="connsiteX81" fmla="*/ 268743 w 893831"/>
                  <a:gd name="connsiteY81" fmla="*/ 764046 h 893832"/>
                  <a:gd name="connsiteX82" fmla="*/ 259714 w 893831"/>
                  <a:gd name="connsiteY82" fmla="*/ 749937 h 893832"/>
                  <a:gd name="connsiteX83" fmla="*/ 237424 w 893831"/>
                  <a:gd name="connsiteY83" fmla="*/ 758683 h 893832"/>
                  <a:gd name="connsiteX84" fmla="*/ 218803 w 893831"/>
                  <a:gd name="connsiteY84" fmla="*/ 737383 h 893832"/>
                  <a:gd name="connsiteX85" fmla="*/ 218803 w 893831"/>
                  <a:gd name="connsiteY85" fmla="*/ 736677 h 893832"/>
                  <a:gd name="connsiteX86" fmla="*/ 269447 w 893831"/>
                  <a:gd name="connsiteY86" fmla="*/ 737099 h 893832"/>
                  <a:gd name="connsiteX87" fmla="*/ 269447 w 893831"/>
                  <a:gd name="connsiteY87" fmla="*/ 731739 h 893832"/>
                  <a:gd name="connsiteX88" fmla="*/ 257739 w 893831"/>
                  <a:gd name="connsiteY88" fmla="*/ 693226 h 893832"/>
                  <a:gd name="connsiteX89" fmla="*/ 232344 w 893831"/>
                  <a:gd name="connsiteY89" fmla="*/ 683916 h 89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93831" h="893832">
                    <a:moveTo>
                      <a:pt x="0" y="0"/>
                    </a:moveTo>
                    <a:lnTo>
                      <a:pt x="893831" y="0"/>
                    </a:lnTo>
                    <a:lnTo>
                      <a:pt x="893831" y="893832"/>
                    </a:lnTo>
                    <a:lnTo>
                      <a:pt x="0" y="893832"/>
                    </a:lnTo>
                    <a:lnTo>
                      <a:pt x="0" y="0"/>
                    </a:lnTo>
                    <a:close/>
                    <a:moveTo>
                      <a:pt x="122028" y="247157"/>
                    </a:moveTo>
                    <a:lnTo>
                      <a:pt x="122028" y="584884"/>
                    </a:lnTo>
                    <a:lnTo>
                      <a:pt x="298649" y="584884"/>
                    </a:lnTo>
                    <a:lnTo>
                      <a:pt x="310358" y="528455"/>
                    </a:lnTo>
                    <a:lnTo>
                      <a:pt x="190870" y="528455"/>
                    </a:lnTo>
                    <a:lnTo>
                      <a:pt x="190870" y="247157"/>
                    </a:lnTo>
                    <a:lnTo>
                      <a:pt x="122028" y="247157"/>
                    </a:lnTo>
                    <a:close/>
                    <a:moveTo>
                      <a:pt x="122028" y="653868"/>
                    </a:moveTo>
                    <a:lnTo>
                      <a:pt x="122028" y="773499"/>
                    </a:lnTo>
                    <a:lnTo>
                      <a:pt x="185232" y="773499"/>
                    </a:lnTo>
                    <a:lnTo>
                      <a:pt x="189040" y="753465"/>
                    </a:lnTo>
                    <a:lnTo>
                      <a:pt x="146717" y="753465"/>
                    </a:lnTo>
                    <a:lnTo>
                      <a:pt x="146717" y="653868"/>
                    </a:lnTo>
                    <a:lnTo>
                      <a:pt x="122028" y="653868"/>
                    </a:lnTo>
                    <a:close/>
                    <a:moveTo>
                      <a:pt x="489800" y="658663"/>
                    </a:moveTo>
                    <a:lnTo>
                      <a:pt x="466384" y="664588"/>
                    </a:lnTo>
                    <a:cubicBezTo>
                      <a:pt x="465632" y="671475"/>
                      <a:pt x="465351" y="678402"/>
                      <a:pt x="465535" y="685326"/>
                    </a:cubicBezTo>
                    <a:lnTo>
                      <a:pt x="457354" y="685326"/>
                    </a:lnTo>
                    <a:lnTo>
                      <a:pt x="457354" y="701126"/>
                    </a:lnTo>
                    <a:lnTo>
                      <a:pt x="466100" y="701126"/>
                    </a:lnTo>
                    <a:lnTo>
                      <a:pt x="466100" y="748949"/>
                    </a:lnTo>
                    <a:cubicBezTo>
                      <a:pt x="465623" y="753708"/>
                      <a:pt x="466154" y="758515"/>
                      <a:pt x="467652" y="763055"/>
                    </a:cubicBezTo>
                    <a:cubicBezTo>
                      <a:pt x="472192" y="771844"/>
                      <a:pt x="481659" y="776940"/>
                      <a:pt x="491494" y="775893"/>
                    </a:cubicBezTo>
                    <a:cubicBezTo>
                      <a:pt x="497950" y="775862"/>
                      <a:pt x="504335" y="774517"/>
                      <a:pt x="510257" y="771943"/>
                    </a:cubicBezTo>
                    <a:lnTo>
                      <a:pt x="507294" y="757837"/>
                    </a:lnTo>
                    <a:cubicBezTo>
                      <a:pt x="504604" y="758762"/>
                      <a:pt x="501806" y="759329"/>
                      <a:pt x="498971" y="759531"/>
                    </a:cubicBezTo>
                    <a:cubicBezTo>
                      <a:pt x="491071" y="759531"/>
                      <a:pt x="489096" y="756568"/>
                      <a:pt x="489096" y="745422"/>
                    </a:cubicBezTo>
                    <a:lnTo>
                      <a:pt x="489096" y="701126"/>
                    </a:lnTo>
                    <a:lnTo>
                      <a:pt x="503202" y="701126"/>
                    </a:lnTo>
                    <a:lnTo>
                      <a:pt x="509127" y="685326"/>
                    </a:lnTo>
                    <a:lnTo>
                      <a:pt x="488532" y="685326"/>
                    </a:lnTo>
                    <a:cubicBezTo>
                      <a:pt x="488532" y="676438"/>
                      <a:pt x="488954" y="666705"/>
                      <a:pt x="489800" y="658663"/>
                    </a:cubicBezTo>
                    <a:close/>
                    <a:moveTo>
                      <a:pt x="547924" y="683351"/>
                    </a:moveTo>
                    <a:lnTo>
                      <a:pt x="524788" y="686878"/>
                    </a:lnTo>
                    <a:lnTo>
                      <a:pt x="524788" y="773495"/>
                    </a:lnTo>
                    <a:lnTo>
                      <a:pt x="547924" y="773495"/>
                    </a:lnTo>
                    <a:lnTo>
                      <a:pt x="547924" y="683351"/>
                    </a:lnTo>
                    <a:close/>
                    <a:moveTo>
                      <a:pt x="411506" y="682648"/>
                    </a:moveTo>
                    <a:cubicBezTo>
                      <a:pt x="403249" y="682690"/>
                      <a:pt x="395090" y="684418"/>
                      <a:pt x="387525" y="687724"/>
                    </a:cubicBezTo>
                    <a:cubicBezTo>
                      <a:pt x="382616" y="689753"/>
                      <a:pt x="377897" y="692208"/>
                      <a:pt x="373416" y="695062"/>
                    </a:cubicBezTo>
                    <a:lnTo>
                      <a:pt x="383291" y="711566"/>
                    </a:lnTo>
                    <a:cubicBezTo>
                      <a:pt x="390627" y="705874"/>
                      <a:pt x="399441" y="702398"/>
                      <a:pt x="408686" y="701549"/>
                    </a:cubicBezTo>
                    <a:cubicBezTo>
                      <a:pt x="417150" y="701549"/>
                      <a:pt x="419125" y="704796"/>
                      <a:pt x="419125" y="714671"/>
                    </a:cubicBezTo>
                    <a:lnTo>
                      <a:pt x="419125" y="718198"/>
                    </a:lnTo>
                    <a:lnTo>
                      <a:pt x="413904" y="718198"/>
                    </a:lnTo>
                    <a:cubicBezTo>
                      <a:pt x="385689" y="718198"/>
                      <a:pt x="371583" y="727789"/>
                      <a:pt x="371583" y="748527"/>
                    </a:cubicBezTo>
                    <a:cubicBezTo>
                      <a:pt x="371583" y="766725"/>
                      <a:pt x="382304" y="776742"/>
                      <a:pt x="401915" y="776742"/>
                    </a:cubicBezTo>
                    <a:cubicBezTo>
                      <a:pt x="408147" y="777012"/>
                      <a:pt x="414310" y="775337"/>
                      <a:pt x="419548" y="771946"/>
                    </a:cubicBezTo>
                    <a:cubicBezTo>
                      <a:pt x="421438" y="770516"/>
                      <a:pt x="423229" y="768961"/>
                      <a:pt x="424909" y="767290"/>
                    </a:cubicBezTo>
                    <a:cubicBezTo>
                      <a:pt x="427704" y="772173"/>
                      <a:pt x="432082" y="775959"/>
                      <a:pt x="437323" y="778010"/>
                    </a:cubicBezTo>
                    <a:lnTo>
                      <a:pt x="449596" y="762917"/>
                    </a:lnTo>
                    <a:cubicBezTo>
                      <a:pt x="443022" y="758740"/>
                      <a:pt x="439707" y="750939"/>
                      <a:pt x="441274" y="743309"/>
                    </a:cubicBezTo>
                    <a:lnTo>
                      <a:pt x="441274" y="713822"/>
                    </a:lnTo>
                    <a:cubicBezTo>
                      <a:pt x="441745" y="708459"/>
                      <a:pt x="441217" y="703053"/>
                      <a:pt x="439721" y="697883"/>
                    </a:cubicBezTo>
                    <a:cubicBezTo>
                      <a:pt x="434588" y="687250"/>
                      <a:pt x="423212" y="681107"/>
                      <a:pt x="411506" y="682648"/>
                    </a:cubicBezTo>
                    <a:close/>
                    <a:moveTo>
                      <a:pt x="303448" y="683070"/>
                    </a:moveTo>
                    <a:lnTo>
                      <a:pt x="282991" y="688995"/>
                    </a:lnTo>
                    <a:cubicBezTo>
                      <a:pt x="285182" y="695638"/>
                      <a:pt x="286229" y="702599"/>
                      <a:pt x="286096" y="709591"/>
                    </a:cubicBezTo>
                    <a:lnTo>
                      <a:pt x="286096" y="773498"/>
                    </a:lnTo>
                    <a:lnTo>
                      <a:pt x="309231" y="773498"/>
                    </a:lnTo>
                    <a:lnTo>
                      <a:pt x="309231" y="711143"/>
                    </a:lnTo>
                    <a:cubicBezTo>
                      <a:pt x="313476" y="706753"/>
                      <a:pt x="319106" y="703964"/>
                      <a:pt x="325173" y="703243"/>
                    </a:cubicBezTo>
                    <a:cubicBezTo>
                      <a:pt x="331237" y="703243"/>
                      <a:pt x="332931" y="706206"/>
                      <a:pt x="332931" y="716223"/>
                    </a:cubicBezTo>
                    <a:lnTo>
                      <a:pt x="332931" y="773498"/>
                    </a:lnTo>
                    <a:lnTo>
                      <a:pt x="355644" y="773498"/>
                    </a:lnTo>
                    <a:lnTo>
                      <a:pt x="355644" y="709168"/>
                    </a:lnTo>
                    <a:cubicBezTo>
                      <a:pt x="355797" y="704872"/>
                      <a:pt x="355224" y="700579"/>
                      <a:pt x="353950" y="696472"/>
                    </a:cubicBezTo>
                    <a:cubicBezTo>
                      <a:pt x="350125" y="688337"/>
                      <a:pt x="341765" y="683323"/>
                      <a:pt x="332789" y="683777"/>
                    </a:cubicBezTo>
                    <a:cubicBezTo>
                      <a:pt x="327256" y="683831"/>
                      <a:pt x="321808" y="685133"/>
                      <a:pt x="316847" y="687585"/>
                    </a:cubicBezTo>
                    <a:cubicBezTo>
                      <a:pt x="313181" y="689702"/>
                      <a:pt x="310219" y="691677"/>
                      <a:pt x="306691" y="694075"/>
                    </a:cubicBezTo>
                    <a:cubicBezTo>
                      <a:pt x="306581" y="690187"/>
                      <a:pt x="305463" y="686396"/>
                      <a:pt x="303448" y="683070"/>
                    </a:cubicBezTo>
                    <a:close/>
                    <a:moveTo>
                      <a:pt x="232344" y="683916"/>
                    </a:moveTo>
                    <a:cubicBezTo>
                      <a:pt x="221618" y="683303"/>
                      <a:pt x="211206" y="687676"/>
                      <a:pt x="204132" y="695766"/>
                    </a:cubicBezTo>
                    <a:cubicBezTo>
                      <a:pt x="195988" y="705516"/>
                      <a:pt x="192032" y="718096"/>
                      <a:pt x="193128" y="730752"/>
                    </a:cubicBezTo>
                    <a:cubicBezTo>
                      <a:pt x="192904" y="732764"/>
                      <a:pt x="192830" y="734792"/>
                      <a:pt x="192904" y="736816"/>
                    </a:cubicBezTo>
                    <a:cubicBezTo>
                      <a:pt x="193743" y="759472"/>
                      <a:pt x="212793" y="777159"/>
                      <a:pt x="235449" y="776319"/>
                    </a:cubicBezTo>
                    <a:cubicBezTo>
                      <a:pt x="247665" y="776390"/>
                      <a:pt x="259495" y="772028"/>
                      <a:pt x="268743" y="764046"/>
                    </a:cubicBezTo>
                    <a:lnTo>
                      <a:pt x="259714" y="749937"/>
                    </a:lnTo>
                    <a:cubicBezTo>
                      <a:pt x="253562" y="755417"/>
                      <a:pt x="245659" y="758518"/>
                      <a:pt x="237424" y="758683"/>
                    </a:cubicBezTo>
                    <a:cubicBezTo>
                      <a:pt x="225574" y="758683"/>
                      <a:pt x="218803" y="751489"/>
                      <a:pt x="218803" y="737383"/>
                    </a:cubicBezTo>
                    <a:lnTo>
                      <a:pt x="218803" y="736677"/>
                    </a:lnTo>
                    <a:lnTo>
                      <a:pt x="269447" y="737099"/>
                    </a:lnTo>
                    <a:lnTo>
                      <a:pt x="269447" y="731739"/>
                    </a:lnTo>
                    <a:cubicBezTo>
                      <a:pt x="270982" y="717840"/>
                      <a:pt x="266751" y="703919"/>
                      <a:pt x="257739" y="693226"/>
                    </a:cubicBezTo>
                    <a:cubicBezTo>
                      <a:pt x="250840" y="686884"/>
                      <a:pt x="241709" y="683538"/>
                      <a:pt x="232344" y="683916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BF758950-9052-BB4B-BDA7-BF3CE708AB57}"/>
                  </a:ext>
                </a:extLst>
              </p:cNvPr>
              <p:cNvSpPr/>
              <p:nvPr/>
            </p:nvSpPr>
            <p:spPr>
              <a:xfrm>
                <a:off x="3073944" y="2370292"/>
                <a:ext cx="27204" cy="19207"/>
              </a:xfrm>
              <a:custGeom>
                <a:avLst/>
                <a:gdLst>
                  <a:gd name="connsiteX0" fmla="*/ 14106 w 27204"/>
                  <a:gd name="connsiteY0" fmla="*/ 18 h 19207"/>
                  <a:gd name="connsiteX1" fmla="*/ 24265 w 27204"/>
                  <a:gd name="connsiteY1" fmla="*/ 5240 h 19207"/>
                  <a:gd name="connsiteX2" fmla="*/ 27086 w 27204"/>
                  <a:gd name="connsiteY2" fmla="*/ 18500 h 19207"/>
                  <a:gd name="connsiteX3" fmla="*/ 26805 w 27204"/>
                  <a:gd name="connsiteY3" fmla="*/ 19207 h 19207"/>
                  <a:gd name="connsiteX4" fmla="*/ 0 w 27204"/>
                  <a:gd name="connsiteY4" fmla="*/ 19207 h 19207"/>
                  <a:gd name="connsiteX5" fmla="*/ 14106 w 27204"/>
                  <a:gd name="connsiteY5" fmla="*/ 18 h 1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04" h="19207">
                    <a:moveTo>
                      <a:pt x="14106" y="18"/>
                    </a:moveTo>
                    <a:cubicBezTo>
                      <a:pt x="18189" y="-209"/>
                      <a:pt x="22074" y="1789"/>
                      <a:pt x="24265" y="5240"/>
                    </a:cubicBezTo>
                    <a:cubicBezTo>
                      <a:pt x="26578" y="9252"/>
                      <a:pt x="27565" y="13892"/>
                      <a:pt x="27086" y="18500"/>
                    </a:cubicBezTo>
                    <a:lnTo>
                      <a:pt x="26805" y="19207"/>
                    </a:lnTo>
                    <a:lnTo>
                      <a:pt x="0" y="19207"/>
                    </a:lnTo>
                    <a:cubicBezTo>
                      <a:pt x="0" y="6931"/>
                      <a:pt x="5360" y="18"/>
                      <a:pt x="14106" y="18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90F04927-B3F2-BF45-9598-7E41A0F4348E}"/>
                  </a:ext>
                </a:extLst>
              </p:cNvPr>
              <p:cNvSpPr/>
              <p:nvPr/>
            </p:nvSpPr>
            <p:spPr>
              <a:xfrm>
                <a:off x="3251223" y="2405014"/>
                <a:ext cx="22337" cy="24830"/>
              </a:xfrm>
              <a:custGeom>
                <a:avLst/>
                <a:gdLst>
                  <a:gd name="connsiteX0" fmla="*/ 21633 w 22337"/>
                  <a:gd name="connsiteY0" fmla="*/ 0 h 24830"/>
                  <a:gd name="connsiteX1" fmla="*/ 22337 w 22337"/>
                  <a:gd name="connsiteY1" fmla="*/ 0 h 24830"/>
                  <a:gd name="connsiteX2" fmla="*/ 22337 w 22337"/>
                  <a:gd name="connsiteY2" fmla="*/ 18905 h 24830"/>
                  <a:gd name="connsiteX3" fmla="*/ 10206 w 22337"/>
                  <a:gd name="connsiteY3" fmla="*/ 24830 h 24830"/>
                  <a:gd name="connsiteX4" fmla="*/ 9451 w 22337"/>
                  <a:gd name="connsiteY4" fmla="*/ 24785 h 24830"/>
                  <a:gd name="connsiteX5" fmla="*/ 47 w 22337"/>
                  <a:gd name="connsiteY5" fmla="*/ 13403 h 24830"/>
                  <a:gd name="connsiteX6" fmla="*/ 21633 w 22337"/>
                  <a:gd name="connsiteY6" fmla="*/ 0 h 2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37" h="24830">
                    <a:moveTo>
                      <a:pt x="21633" y="0"/>
                    </a:moveTo>
                    <a:lnTo>
                      <a:pt x="22337" y="0"/>
                    </a:lnTo>
                    <a:lnTo>
                      <a:pt x="22337" y="18905"/>
                    </a:lnTo>
                    <a:cubicBezTo>
                      <a:pt x="19312" y="22506"/>
                      <a:pt x="14905" y="24657"/>
                      <a:pt x="10206" y="24830"/>
                    </a:cubicBezTo>
                    <a:cubicBezTo>
                      <a:pt x="9953" y="24824"/>
                      <a:pt x="9701" y="24807"/>
                      <a:pt x="9451" y="24785"/>
                    </a:cubicBezTo>
                    <a:cubicBezTo>
                      <a:pt x="3710" y="24240"/>
                      <a:pt x="-501" y="19140"/>
                      <a:pt x="47" y="13403"/>
                    </a:cubicBezTo>
                    <a:cubicBezTo>
                      <a:pt x="47" y="2821"/>
                      <a:pt x="5549" y="0"/>
                      <a:pt x="21633" y="0"/>
                    </a:cubicBezTo>
                    <a:close/>
                  </a:path>
                </a:pathLst>
              </a:custGeom>
              <a:grpFill/>
              <a:ln w="4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0" i="0" dirty="0">
                  <a:latin typeface="Raleway" panose="020B000303010106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12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985035"/>
            <a:ext cx="9543288" cy="238760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3464710"/>
            <a:ext cx="9534144" cy="81588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DDE912-6C17-9F49-8566-4A2F6D102438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B9CA0EA-4D06-EF4A-B2F6-C1C0AB228AE2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2E450DA6-332E-FB41-964B-4351AAFA005E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D159430E-8435-3040-9D2B-9311204CF119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1E9E525-D19A-E840-8A4D-344733B05A04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0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AD8B9-6931-6145-B44F-088DA975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8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4FDF4B-3BE2-6F4C-911C-C8EF77239E98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559502-ED3E-4C4C-9847-299848931EEA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CA1E51F-380F-7441-AAD2-22C6D6814CBF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1CD67B4-E599-6C45-8AEA-4D344E04647E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4125C76-CA59-4444-B04C-4A86C82A58E5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0D73D78-20EB-2648-8640-2420ABE8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18259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hape 2563">
            <a:extLst>
              <a:ext uri="{FF2B5EF4-FFF2-40B4-BE49-F238E27FC236}">
                <a16:creationId xmlns:a16="http://schemas.microsoft.com/office/drawing/2014/main" xmlns="" id="{136897AD-A6E5-BF4C-925E-6E6F615C7114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AD8B9-6931-6145-B44F-088DA975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0FAA29B5-4DB7-8D40-BB4C-D9C6857BAC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825625"/>
            <a:ext cx="501396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hape 2563">
            <a:extLst>
              <a:ext uri="{FF2B5EF4-FFF2-40B4-BE49-F238E27FC236}">
                <a16:creationId xmlns:a16="http://schemas.microsoft.com/office/drawing/2014/main" xmlns="" id="{77347883-304B-0B47-B5FE-93D8E17D9B77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4EFE9D-25F2-4C49-BC46-C299841D6B94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9A3C77-DEE1-F946-AA9B-DB1C4D9F2BA4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780E63C5-5F36-634F-80D2-40A7EC225D42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022FA1E-6853-2647-AA8B-73517DBFEE90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CA96EB69-D80A-714D-A62B-6973C2B4F10E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7604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4FDF4B-3BE2-6F4C-911C-C8EF77239E98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559502-ED3E-4C4C-9847-299848931EEA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CA1E51F-380F-7441-AAD2-22C6D6814CBF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1CD67B4-E599-6C45-8AEA-4D344E04647E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4125C76-CA59-4444-B04C-4A86C82A58E5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0D73D78-20EB-2648-8640-2420ABE8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18259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hape 2563">
            <a:extLst>
              <a:ext uri="{FF2B5EF4-FFF2-40B4-BE49-F238E27FC236}">
                <a16:creationId xmlns:a16="http://schemas.microsoft.com/office/drawing/2014/main" xmlns="" id="{136897AD-A6E5-BF4C-925E-6E6F615C7114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29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4FDF4B-3BE2-6F4C-911C-C8EF77239E98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559502-ED3E-4C4C-9847-299848931EEA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CA1E51F-380F-7441-AAD2-22C6D6814CBF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1CD67B4-E599-6C45-8AEA-4D344E04647E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4125C76-CA59-4444-B04C-4A86C82A58E5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00D49C5-C7A9-1441-8908-DBA6F3DF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544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hape 2563">
            <a:extLst>
              <a:ext uri="{FF2B5EF4-FFF2-40B4-BE49-F238E27FC236}">
                <a16:creationId xmlns:a16="http://schemas.microsoft.com/office/drawing/2014/main" xmlns="" id="{F49EECA0-EDD7-284E-ADE4-5174BA224DE4}"/>
              </a:ext>
            </a:extLst>
          </p:cNvPr>
          <p:cNvSpPr/>
          <p:nvPr userDrawn="1"/>
        </p:nvSpPr>
        <p:spPr>
          <a:xfrm>
            <a:off x="2773812" y="3726129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2695150E-DCAF-2446-8D7F-A5371FA2C5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114" y="2896312"/>
            <a:ext cx="8155659" cy="398257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913B5DB7-29A8-1448-B542-872512A3D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0114" y="3308703"/>
            <a:ext cx="8155659" cy="453672"/>
          </a:xfrm>
        </p:spPr>
        <p:txBody>
          <a:bodyPr tIns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Position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AE1F526C-09D1-444B-8DEF-83CF5190A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517" y="3870430"/>
            <a:ext cx="7736455" cy="1104254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yourname@email.com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yourlinkedin</a:t>
            </a:r>
            <a:endParaRPr lang="en-US" dirty="0"/>
          </a:p>
          <a:p>
            <a:pPr lvl="0"/>
            <a:r>
              <a:rPr lang="en-US" dirty="0"/>
              <a:t>@twitter</a:t>
            </a:r>
          </a:p>
        </p:txBody>
      </p:sp>
      <p:sp>
        <p:nvSpPr>
          <p:cNvPr id="20" name="Freeform 709">
            <a:extLst>
              <a:ext uri="{FF2B5EF4-FFF2-40B4-BE49-F238E27FC236}">
                <a16:creationId xmlns:a16="http://schemas.microsoft.com/office/drawing/2014/main" xmlns="" id="{C87F7584-5B13-9B48-A273-27204B9EEA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21582" y="3969572"/>
            <a:ext cx="214672" cy="137487"/>
          </a:xfrm>
          <a:custGeom>
            <a:avLst/>
            <a:gdLst>
              <a:gd name="T0" fmla="*/ 61 w 66"/>
              <a:gd name="T1" fmla="*/ 0 h 42"/>
              <a:gd name="T2" fmla="*/ 6 w 66"/>
              <a:gd name="T3" fmla="*/ 0 h 42"/>
              <a:gd name="T4" fmla="*/ 0 w 66"/>
              <a:gd name="T5" fmla="*/ 5 h 42"/>
              <a:gd name="T6" fmla="*/ 0 w 66"/>
              <a:gd name="T7" fmla="*/ 37 h 42"/>
              <a:gd name="T8" fmla="*/ 6 w 66"/>
              <a:gd name="T9" fmla="*/ 42 h 42"/>
              <a:gd name="T10" fmla="*/ 61 w 66"/>
              <a:gd name="T11" fmla="*/ 42 h 42"/>
              <a:gd name="T12" fmla="*/ 66 w 66"/>
              <a:gd name="T13" fmla="*/ 37 h 42"/>
              <a:gd name="T14" fmla="*/ 66 w 66"/>
              <a:gd name="T15" fmla="*/ 5 h 42"/>
              <a:gd name="T16" fmla="*/ 61 w 66"/>
              <a:gd name="T17" fmla="*/ 0 h 42"/>
              <a:gd name="T18" fmla="*/ 44 w 66"/>
              <a:gd name="T19" fmla="*/ 19 h 42"/>
              <a:gd name="T20" fmla="*/ 63 w 66"/>
              <a:gd name="T21" fmla="*/ 4 h 42"/>
              <a:gd name="T22" fmla="*/ 64 w 66"/>
              <a:gd name="T23" fmla="*/ 5 h 42"/>
              <a:gd name="T24" fmla="*/ 64 w 66"/>
              <a:gd name="T25" fmla="*/ 37 h 42"/>
              <a:gd name="T26" fmla="*/ 63 w 66"/>
              <a:gd name="T27" fmla="*/ 38 h 42"/>
              <a:gd name="T28" fmla="*/ 44 w 66"/>
              <a:gd name="T29" fmla="*/ 19 h 42"/>
              <a:gd name="T30" fmla="*/ 61 w 66"/>
              <a:gd name="T31" fmla="*/ 2 h 42"/>
              <a:gd name="T32" fmla="*/ 62 w 66"/>
              <a:gd name="T33" fmla="*/ 2 h 42"/>
              <a:gd name="T34" fmla="*/ 33 w 66"/>
              <a:gd name="T35" fmla="*/ 26 h 42"/>
              <a:gd name="T36" fmla="*/ 5 w 66"/>
              <a:gd name="T37" fmla="*/ 2 h 42"/>
              <a:gd name="T38" fmla="*/ 6 w 66"/>
              <a:gd name="T39" fmla="*/ 2 h 42"/>
              <a:gd name="T40" fmla="*/ 61 w 66"/>
              <a:gd name="T41" fmla="*/ 2 h 42"/>
              <a:gd name="T42" fmla="*/ 3 w 66"/>
              <a:gd name="T43" fmla="*/ 38 h 42"/>
              <a:gd name="T44" fmla="*/ 3 w 66"/>
              <a:gd name="T45" fmla="*/ 37 h 42"/>
              <a:gd name="T46" fmla="*/ 3 w 66"/>
              <a:gd name="T47" fmla="*/ 5 h 42"/>
              <a:gd name="T48" fmla="*/ 3 w 66"/>
              <a:gd name="T49" fmla="*/ 4 h 42"/>
              <a:gd name="T50" fmla="*/ 22 w 66"/>
              <a:gd name="T51" fmla="*/ 19 h 42"/>
              <a:gd name="T52" fmla="*/ 3 w 66"/>
              <a:gd name="T53" fmla="*/ 38 h 42"/>
              <a:gd name="T54" fmla="*/ 6 w 66"/>
              <a:gd name="T55" fmla="*/ 40 h 42"/>
              <a:gd name="T56" fmla="*/ 4 w 66"/>
              <a:gd name="T57" fmla="*/ 40 h 42"/>
              <a:gd name="T58" fmla="*/ 23 w 66"/>
              <a:gd name="T59" fmla="*/ 21 h 42"/>
              <a:gd name="T60" fmla="*/ 32 w 66"/>
              <a:gd name="T61" fmla="*/ 28 h 42"/>
              <a:gd name="T62" fmla="*/ 33 w 66"/>
              <a:gd name="T63" fmla="*/ 28 h 42"/>
              <a:gd name="T64" fmla="*/ 34 w 66"/>
              <a:gd name="T65" fmla="*/ 28 h 42"/>
              <a:gd name="T66" fmla="*/ 43 w 66"/>
              <a:gd name="T67" fmla="*/ 21 h 42"/>
              <a:gd name="T68" fmla="*/ 62 w 66"/>
              <a:gd name="T69" fmla="*/ 40 h 42"/>
              <a:gd name="T70" fmla="*/ 61 w 66"/>
              <a:gd name="T71" fmla="*/ 40 h 42"/>
              <a:gd name="T72" fmla="*/ 6 w 66"/>
              <a:gd name="T73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" h="42">
                <a:moveTo>
                  <a:pt x="61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0"/>
                  <a:pt x="3" y="42"/>
                  <a:pt x="6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3" y="42"/>
                  <a:pt x="66" y="40"/>
                  <a:pt x="66" y="37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"/>
                  <a:pt x="63" y="0"/>
                  <a:pt x="61" y="0"/>
                </a:cubicBezTo>
                <a:close/>
                <a:moveTo>
                  <a:pt x="44" y="19"/>
                </a:move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4" y="5"/>
                  <a:pt x="64" y="5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4" y="38"/>
                  <a:pt x="63" y="38"/>
                </a:cubicBezTo>
                <a:lnTo>
                  <a:pt x="44" y="19"/>
                </a:lnTo>
                <a:close/>
                <a:moveTo>
                  <a:pt x="61" y="2"/>
                </a:moveTo>
                <a:cubicBezTo>
                  <a:pt x="61" y="2"/>
                  <a:pt x="61" y="2"/>
                  <a:pt x="62" y="2"/>
                </a:cubicBezTo>
                <a:cubicBezTo>
                  <a:pt x="33" y="26"/>
                  <a:pt x="33" y="26"/>
                  <a:pt x="33" y="26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lnTo>
                  <a:pt x="61" y="2"/>
                </a:lnTo>
                <a:close/>
                <a:moveTo>
                  <a:pt x="3" y="38"/>
                </a:moveTo>
                <a:cubicBezTo>
                  <a:pt x="3" y="38"/>
                  <a:pt x="3" y="37"/>
                  <a:pt x="3" y="3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22" y="19"/>
                  <a:pt x="22" y="19"/>
                  <a:pt x="22" y="19"/>
                </a:cubicBezTo>
                <a:lnTo>
                  <a:pt x="3" y="38"/>
                </a:lnTo>
                <a:close/>
                <a:moveTo>
                  <a:pt x="6" y="40"/>
                </a:moveTo>
                <a:cubicBezTo>
                  <a:pt x="5" y="40"/>
                  <a:pt x="5" y="40"/>
                  <a:pt x="4" y="40"/>
                </a:cubicBezTo>
                <a:cubicBezTo>
                  <a:pt x="23" y="21"/>
                  <a:pt x="23" y="21"/>
                  <a:pt x="23" y="21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4" y="28"/>
                  <a:pt x="34" y="28"/>
                </a:cubicBezTo>
                <a:cubicBezTo>
                  <a:pt x="43" y="21"/>
                  <a:pt x="43" y="21"/>
                  <a:pt x="43" y="21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1" y="40"/>
                  <a:pt x="61" y="40"/>
                </a:cubicBezTo>
                <a:lnTo>
                  <a:pt x="6" y="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FC2CAD5B-0FDB-0544-BCC2-B4B2C143A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6564" y="4650865"/>
            <a:ext cx="203302" cy="20330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CE403309-D1B8-7D43-8D25-E0AFF53A32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8687" y="4286662"/>
            <a:ext cx="176161" cy="176161"/>
          </a:xfrm>
          <a:prstGeom prst="rect">
            <a:avLst/>
          </a:prstGeom>
        </p:spPr>
      </p:pic>
      <p:sp>
        <p:nvSpPr>
          <p:cNvPr id="23" name="Picture Placeholder 44">
            <a:extLst>
              <a:ext uri="{FF2B5EF4-FFF2-40B4-BE49-F238E27FC236}">
                <a16:creationId xmlns:a16="http://schemas.microsoft.com/office/drawing/2014/main" xmlns="" id="{42F21CCD-1DE0-0446-9EFB-4BE7198141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4760" y="2948867"/>
            <a:ext cx="1513490" cy="1386653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6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4FDF4B-3BE2-6F4C-911C-C8EF77239E98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559502-ED3E-4C4C-9847-299848931EEA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CA1E51F-380F-7441-AAD2-22C6D6814CBF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1CD67B4-E599-6C45-8AEA-4D344E04647E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4125C76-CA59-4444-B04C-4A86C82A58E5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0FB13217-1BF1-B542-B117-2B429B612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7558" y="1729664"/>
            <a:ext cx="3984465" cy="398257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35B19047-D557-194E-8698-A8D1C0BB1D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7558" y="2142055"/>
            <a:ext cx="3984465" cy="398257"/>
          </a:xfrm>
        </p:spPr>
        <p:txBody>
          <a:bodyPr tIns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Position</a:t>
            </a:r>
          </a:p>
        </p:txBody>
      </p:sp>
      <p:sp>
        <p:nvSpPr>
          <p:cNvPr id="26" name="Picture Placeholder 44">
            <a:extLst>
              <a:ext uri="{FF2B5EF4-FFF2-40B4-BE49-F238E27FC236}">
                <a16:creationId xmlns:a16="http://schemas.microsoft.com/office/drawing/2014/main" xmlns="" id="{914412BA-EC7A-ED43-AF88-01E0D6049C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084" y="1734923"/>
            <a:ext cx="943609" cy="86453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A4F16D0B-1013-BA4B-A5F1-2556E1A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Shape 2563">
            <a:extLst>
              <a:ext uri="{FF2B5EF4-FFF2-40B4-BE49-F238E27FC236}">
                <a16:creationId xmlns:a16="http://schemas.microsoft.com/office/drawing/2014/main" xmlns="" id="{99E01130-B9C7-C043-A6C9-7804678726A1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7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80531"/>
            <a:ext cx="9871881" cy="238760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60206"/>
            <a:ext cx="9871881" cy="81588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20ADA7-C650-5041-8C74-210ACE8D47BC}"/>
              </a:ext>
            </a:extLst>
          </p:cNvPr>
          <p:cNvSpPr/>
          <p:nvPr userDrawn="1"/>
        </p:nvSpPr>
        <p:spPr>
          <a:xfrm>
            <a:off x="0" y="4445000"/>
            <a:ext cx="12192000" cy="2413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aleway" panose="020B0003030101060003" pitchFamily="34" charset="0"/>
            </a:endParaRPr>
          </a:p>
        </p:txBody>
      </p:sp>
      <p:pic>
        <p:nvPicPr>
          <p:cNvPr id="19" name="Picture Placeholder 8">
            <a:extLst>
              <a:ext uri="{FF2B5EF4-FFF2-40B4-BE49-F238E27FC236}">
                <a16:creationId xmlns:a16="http://schemas.microsoft.com/office/drawing/2014/main" xmlns="" id="{97E93E12-70F0-C54F-A682-3286D2862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3128"/>
            <a:ext cx="12192000" cy="240487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68D2B1A-DB25-D04F-AEAB-423819155FF8}"/>
              </a:ext>
            </a:extLst>
          </p:cNvPr>
          <p:cNvGrpSpPr/>
          <p:nvPr/>
        </p:nvGrpSpPr>
        <p:grpSpPr>
          <a:xfrm>
            <a:off x="1608055" y="579783"/>
            <a:ext cx="671051" cy="661352"/>
            <a:chOff x="14595242" y="570897"/>
            <a:chExt cx="844405" cy="897652"/>
          </a:xfrm>
          <a:solidFill>
            <a:schemeClr val="accent3"/>
          </a:solidFill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E66AFA75-8997-BB43-9F56-401C5FB0718E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AF24F232-F5FF-644F-AF71-8598277CDED0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65F054-4988-2D40-9A38-A8C7B48B418A}"/>
              </a:ext>
            </a:extLst>
          </p:cNvPr>
          <p:cNvGrpSpPr/>
          <p:nvPr userDrawn="1"/>
        </p:nvGrpSpPr>
        <p:grpSpPr>
          <a:xfrm>
            <a:off x="782637" y="4348976"/>
            <a:ext cx="10575925" cy="1854475"/>
            <a:chOff x="1565275" y="7274818"/>
            <a:chExt cx="21151850" cy="3708950"/>
          </a:xfrm>
        </p:grpSpPr>
        <p:sp>
          <p:nvSpPr>
            <p:cNvPr id="31" name="Shape 923">
              <a:extLst>
                <a:ext uri="{FF2B5EF4-FFF2-40B4-BE49-F238E27FC236}">
                  <a16:creationId xmlns:a16="http://schemas.microsoft.com/office/drawing/2014/main" xmlns="" id="{AD728520-460C-BF4F-BBA8-1A7AE9A2B628}"/>
                </a:ext>
              </a:extLst>
            </p:cNvPr>
            <p:cNvSpPr/>
            <p:nvPr/>
          </p:nvSpPr>
          <p:spPr>
            <a:xfrm>
              <a:off x="1565275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Customer Experience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We help the world’s best-known brands deepen their connection with millions of customers around the globe. 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2" name="Shape 924">
              <a:extLst>
                <a:ext uri="{FF2B5EF4-FFF2-40B4-BE49-F238E27FC236}">
                  <a16:creationId xmlns:a16="http://schemas.microsoft.com/office/drawing/2014/main" xmlns="" id="{38C24EF7-4D36-624A-A412-4202978A9AFB}"/>
                </a:ext>
              </a:extLst>
            </p:cNvPr>
            <p:cNvSpPr/>
            <p:nvPr/>
          </p:nvSpPr>
          <p:spPr>
            <a:xfrm>
              <a:off x="3575367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1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3" name="Shape 925">
              <a:extLst>
                <a:ext uri="{FF2B5EF4-FFF2-40B4-BE49-F238E27FC236}">
                  <a16:creationId xmlns:a16="http://schemas.microsoft.com/office/drawing/2014/main" xmlns="" id="{38B73148-C8C4-7544-B329-1DE3F498D293}"/>
                </a:ext>
              </a:extLst>
            </p:cNvPr>
            <p:cNvSpPr/>
            <p:nvPr/>
          </p:nvSpPr>
          <p:spPr>
            <a:xfrm>
              <a:off x="9140469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2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4" name="Shape 926">
              <a:extLst>
                <a:ext uri="{FF2B5EF4-FFF2-40B4-BE49-F238E27FC236}">
                  <a16:creationId xmlns:a16="http://schemas.microsoft.com/office/drawing/2014/main" xmlns="" id="{C1586EFE-2EBE-0A4C-AEFE-E7AC30D85A6D}"/>
                </a:ext>
              </a:extLst>
            </p:cNvPr>
            <p:cNvSpPr/>
            <p:nvPr/>
          </p:nvSpPr>
          <p:spPr>
            <a:xfrm>
              <a:off x="7130377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Go-To-Market Strategy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We understand that a go-to-market (GTM) strategy and an execution plan need to be developed hand in hand.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5" name="Shape 927">
              <a:extLst>
                <a:ext uri="{FF2B5EF4-FFF2-40B4-BE49-F238E27FC236}">
                  <a16:creationId xmlns:a16="http://schemas.microsoft.com/office/drawing/2014/main" xmlns="" id="{35DD4AE0-BFEA-7A46-A8E9-4E75AA69EFB2}"/>
                </a:ext>
              </a:extLst>
            </p:cNvPr>
            <p:cNvSpPr/>
            <p:nvPr/>
          </p:nvSpPr>
          <p:spPr>
            <a:xfrm>
              <a:off x="14705571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27432" anchor="ctr" anchorCtr="1"/>
            <a:lstStyle>
              <a:lvl1pPr defTabSz="914400">
                <a:defRPr sz="3500">
                  <a:solidFill>
                    <a:srgbClr val="E6EAF3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3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6" name="Shape 928">
              <a:extLst>
                <a:ext uri="{FF2B5EF4-FFF2-40B4-BE49-F238E27FC236}">
                  <a16:creationId xmlns:a16="http://schemas.microsoft.com/office/drawing/2014/main" xmlns="" id="{F270F935-5723-CB42-8C23-622954BCE085}"/>
                </a:ext>
              </a:extLst>
            </p:cNvPr>
            <p:cNvSpPr/>
            <p:nvPr/>
          </p:nvSpPr>
          <p:spPr>
            <a:xfrm>
              <a:off x="12695479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Sales Enablement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Our team will work with you to develop strategies that drive sales revenue, productivity, and overall performance.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7" name="Shape 929">
              <a:extLst>
                <a:ext uri="{FF2B5EF4-FFF2-40B4-BE49-F238E27FC236}">
                  <a16:creationId xmlns:a16="http://schemas.microsoft.com/office/drawing/2014/main" xmlns="" id="{2E00F400-071D-1C4E-9B2F-C2423453CB94}"/>
                </a:ext>
              </a:extLst>
            </p:cNvPr>
            <p:cNvSpPr/>
            <p:nvPr/>
          </p:nvSpPr>
          <p:spPr>
            <a:xfrm>
              <a:off x="20270673" y="7274818"/>
              <a:ext cx="436364" cy="436364"/>
            </a:xfrm>
            <a:prstGeom prst="ellipse">
              <a:avLst/>
            </a:prstGeom>
            <a:solidFill>
              <a:srgbClr val="FFC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27432" anchor="ctr" anchorCtr="1"/>
            <a:lstStyle>
              <a:lvl1pPr defTabSz="914400">
                <a:defRPr sz="3500">
                  <a:solidFill>
                    <a:srgbClr val="2F3139"/>
                  </a:solidFill>
                  <a:latin typeface="et-line"/>
                  <a:ea typeface="et-line"/>
                  <a:cs typeface="et-line"/>
                  <a:sym typeface="et-line"/>
                </a:defRPr>
              </a:lvl1pPr>
            </a:lstStyle>
            <a:p>
              <a:pPr algn="ctr"/>
              <a:r>
                <a:rPr lang="en-US" sz="1050" b="0" i="0" dirty="0">
                  <a:solidFill>
                    <a:schemeClr val="tx1"/>
                  </a:solidFill>
                  <a:latin typeface="Raleway" panose="020B0003030101060003" pitchFamily="34" charset="0"/>
                </a:rPr>
                <a:t>4</a:t>
              </a:r>
              <a:endParaRPr sz="1050" b="0" i="0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8" name="Shape 930">
              <a:extLst>
                <a:ext uri="{FF2B5EF4-FFF2-40B4-BE49-F238E27FC236}">
                  <a16:creationId xmlns:a16="http://schemas.microsoft.com/office/drawing/2014/main" xmlns="" id="{57E21927-F4A1-2F40-BE95-6E535133E6FA}"/>
                </a:ext>
              </a:extLst>
            </p:cNvPr>
            <p:cNvSpPr/>
            <p:nvPr/>
          </p:nvSpPr>
          <p:spPr>
            <a:xfrm>
              <a:off x="18260581" y="7999618"/>
              <a:ext cx="4456544" cy="2984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53585F"/>
                  </a:solidFill>
                  <a:latin typeface="San Francisco Display Bold"/>
                  <a:ea typeface="San Francisco Display Bold"/>
                  <a:cs typeface="San Francisco Display Bold"/>
                  <a:sym typeface="San Francisco Display Bold"/>
                </a:defRPr>
              </a:pPr>
              <a:r>
                <a:rPr lang="en-US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Digital Transformation</a:t>
              </a:r>
              <a:endParaRPr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53585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pPr>
              <a:r>
                <a:rPr lang="en-US" sz="900" dirty="0">
                  <a:solidFill>
                    <a:schemeClr val="bg1"/>
                  </a:solidFill>
                  <a:latin typeface="Raleway" panose="020B0003030101060003" pitchFamily="34" charset="0"/>
                </a:rPr>
                <a:t>Let us navigate the complex digital landscape and create meaningful experiences for your customers. </a:t>
              </a:r>
              <a:endParaRPr sz="9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8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tails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82829"/>
            <a:ext cx="5641848" cy="129908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3A7A553-0ED1-9C47-9ED9-42330F8B16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5568" y="2240280"/>
            <a:ext cx="5468112" cy="3785616"/>
          </a:xfrm>
        </p:spPr>
        <p:txBody>
          <a:bodyPr/>
          <a:lstStyle>
            <a:lvl1pPr marL="0" indent="0">
              <a:buNone/>
              <a:defRPr b="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1067E04-F1B1-F144-9C14-0B9856E79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9330" y="2240280"/>
            <a:ext cx="4958641" cy="9052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6A28E9-01A0-AA45-8097-00C48C224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0336" y="3254947"/>
            <a:ext cx="4544568" cy="2789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latin typeface="Raleway" panose="020B0003030101060003" pitchFamily="34" charset="0"/>
              </a:defRPr>
            </a:lvl1pPr>
            <a:lvl2pPr marL="457200" indent="0">
              <a:buNone/>
              <a:defRPr b="0" i="0">
                <a:latin typeface="Raleway" panose="020B0003030101060003" pitchFamily="34" charset="0"/>
              </a:defRPr>
            </a:lvl2pPr>
            <a:lvl3pPr>
              <a:defRPr b="0" i="0">
                <a:latin typeface="Raleway" panose="020B0003030101060003" pitchFamily="34" charset="0"/>
              </a:defRPr>
            </a:lvl3pPr>
            <a:lvl4pPr>
              <a:defRPr b="0" i="0">
                <a:latin typeface="Raleway" panose="020B0003030101060003" pitchFamily="34" charset="0"/>
              </a:defRPr>
            </a:lvl4pPr>
            <a:lvl5pPr>
              <a:defRPr b="0" i="0"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C43007-0F10-4744-8E31-A6CD7B44C23D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FEA384-2E2F-744C-A906-CD526DB52535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9AA5FB6-1D06-D84E-8F8E-33470586B612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0DB35DE6-19A6-614C-8A90-8EFFB2236EAF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F822C5CB-B269-914C-A41F-EBF6404A9BB4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27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texture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xmlns="" id="{660226B5-154B-F446-8C3A-A02C93CDA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301888-973A-BF40-AA5A-69CA4BB8B4C0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6BDD62-1B86-9D43-B773-23605F5A8D50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310B1B0D-1842-1C40-8F97-910A8379B5BA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9902D466-8AB0-3D4E-93CC-0A4061DB4208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1A65CFC9-07A0-2849-A05E-EB36069882F2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47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n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1887F-D5EC-C848-90B9-B8A144C56CCE}"/>
              </a:ext>
            </a:extLst>
          </p:cNvPr>
          <p:cNvSpPr txBox="1"/>
          <p:nvPr userDrawn="1"/>
        </p:nvSpPr>
        <p:spPr>
          <a:xfrm>
            <a:off x="559810" y="6554256"/>
            <a:ext cx="17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ProKarma Company  |  </a:t>
            </a:r>
            <a:r>
              <a:rPr lang="en-US" sz="6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Lenati.com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an Francisco Display Bold"/>
              <a:cs typeface="Arial" panose="020B0604020202020204" pitchFamily="34" charset="0"/>
              <a:sym typeface="San Francisco Display Bold"/>
            </a:endParaRPr>
          </a:p>
          <a:p>
            <a:pPr lvl="0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49384A-6FB6-1442-BD14-1C14D0F31B29}"/>
              </a:ext>
            </a:extLst>
          </p:cNvPr>
          <p:cNvGrpSpPr/>
          <p:nvPr userDrawn="1"/>
        </p:nvGrpSpPr>
        <p:grpSpPr>
          <a:xfrm>
            <a:off x="239147" y="6343650"/>
            <a:ext cx="357990" cy="331886"/>
            <a:chOff x="2855141" y="1669325"/>
            <a:chExt cx="893831" cy="893832"/>
          </a:xfrm>
          <a:solidFill>
            <a:srgbClr val="44546A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0461DB2B-8A41-A843-BFE0-FC6A5737042C}"/>
                </a:ext>
              </a:extLst>
            </p:cNvPr>
            <p:cNvSpPr/>
            <p:nvPr/>
          </p:nvSpPr>
          <p:spPr>
            <a:xfrm>
              <a:off x="2855141" y="1669325"/>
              <a:ext cx="893831" cy="893832"/>
            </a:xfrm>
            <a:custGeom>
              <a:avLst/>
              <a:gdLst>
                <a:gd name="connsiteX0" fmla="*/ 0 w 893831"/>
                <a:gd name="connsiteY0" fmla="*/ 0 h 893832"/>
                <a:gd name="connsiteX1" fmla="*/ 893831 w 893831"/>
                <a:gd name="connsiteY1" fmla="*/ 0 h 893832"/>
                <a:gd name="connsiteX2" fmla="*/ 893831 w 893831"/>
                <a:gd name="connsiteY2" fmla="*/ 893832 h 893832"/>
                <a:gd name="connsiteX3" fmla="*/ 0 w 893831"/>
                <a:gd name="connsiteY3" fmla="*/ 893832 h 893832"/>
                <a:gd name="connsiteX4" fmla="*/ 0 w 893831"/>
                <a:gd name="connsiteY4" fmla="*/ 0 h 893832"/>
                <a:gd name="connsiteX5" fmla="*/ 122028 w 893831"/>
                <a:gd name="connsiteY5" fmla="*/ 247157 h 893832"/>
                <a:gd name="connsiteX6" fmla="*/ 122028 w 893831"/>
                <a:gd name="connsiteY6" fmla="*/ 584884 h 893832"/>
                <a:gd name="connsiteX7" fmla="*/ 298649 w 893831"/>
                <a:gd name="connsiteY7" fmla="*/ 584884 h 893832"/>
                <a:gd name="connsiteX8" fmla="*/ 310358 w 893831"/>
                <a:gd name="connsiteY8" fmla="*/ 528455 h 893832"/>
                <a:gd name="connsiteX9" fmla="*/ 190870 w 893831"/>
                <a:gd name="connsiteY9" fmla="*/ 528455 h 893832"/>
                <a:gd name="connsiteX10" fmla="*/ 190870 w 893831"/>
                <a:gd name="connsiteY10" fmla="*/ 247157 h 893832"/>
                <a:gd name="connsiteX11" fmla="*/ 122028 w 893831"/>
                <a:gd name="connsiteY11" fmla="*/ 247157 h 893832"/>
                <a:gd name="connsiteX12" fmla="*/ 122028 w 893831"/>
                <a:gd name="connsiteY12" fmla="*/ 653868 h 893832"/>
                <a:gd name="connsiteX13" fmla="*/ 122028 w 893831"/>
                <a:gd name="connsiteY13" fmla="*/ 773499 h 893832"/>
                <a:gd name="connsiteX14" fmla="*/ 185232 w 893831"/>
                <a:gd name="connsiteY14" fmla="*/ 773499 h 893832"/>
                <a:gd name="connsiteX15" fmla="*/ 189040 w 893831"/>
                <a:gd name="connsiteY15" fmla="*/ 753465 h 893832"/>
                <a:gd name="connsiteX16" fmla="*/ 146717 w 893831"/>
                <a:gd name="connsiteY16" fmla="*/ 753465 h 893832"/>
                <a:gd name="connsiteX17" fmla="*/ 146717 w 893831"/>
                <a:gd name="connsiteY17" fmla="*/ 653868 h 893832"/>
                <a:gd name="connsiteX18" fmla="*/ 122028 w 893831"/>
                <a:gd name="connsiteY18" fmla="*/ 653868 h 893832"/>
                <a:gd name="connsiteX19" fmla="*/ 489800 w 893831"/>
                <a:gd name="connsiteY19" fmla="*/ 658663 h 893832"/>
                <a:gd name="connsiteX20" fmla="*/ 466384 w 893831"/>
                <a:gd name="connsiteY20" fmla="*/ 664588 h 893832"/>
                <a:gd name="connsiteX21" fmla="*/ 465535 w 893831"/>
                <a:gd name="connsiteY21" fmla="*/ 685326 h 893832"/>
                <a:gd name="connsiteX22" fmla="*/ 457354 w 893831"/>
                <a:gd name="connsiteY22" fmla="*/ 685326 h 893832"/>
                <a:gd name="connsiteX23" fmla="*/ 457354 w 893831"/>
                <a:gd name="connsiteY23" fmla="*/ 701126 h 893832"/>
                <a:gd name="connsiteX24" fmla="*/ 466100 w 893831"/>
                <a:gd name="connsiteY24" fmla="*/ 701126 h 893832"/>
                <a:gd name="connsiteX25" fmla="*/ 466100 w 893831"/>
                <a:gd name="connsiteY25" fmla="*/ 748949 h 893832"/>
                <a:gd name="connsiteX26" fmla="*/ 467652 w 893831"/>
                <a:gd name="connsiteY26" fmla="*/ 763055 h 893832"/>
                <a:gd name="connsiteX27" fmla="*/ 491494 w 893831"/>
                <a:gd name="connsiteY27" fmla="*/ 775893 h 893832"/>
                <a:gd name="connsiteX28" fmla="*/ 510257 w 893831"/>
                <a:gd name="connsiteY28" fmla="*/ 771943 h 893832"/>
                <a:gd name="connsiteX29" fmla="*/ 507294 w 893831"/>
                <a:gd name="connsiteY29" fmla="*/ 757837 h 893832"/>
                <a:gd name="connsiteX30" fmla="*/ 498971 w 893831"/>
                <a:gd name="connsiteY30" fmla="*/ 759531 h 893832"/>
                <a:gd name="connsiteX31" fmla="*/ 489096 w 893831"/>
                <a:gd name="connsiteY31" fmla="*/ 745422 h 893832"/>
                <a:gd name="connsiteX32" fmla="*/ 489096 w 893831"/>
                <a:gd name="connsiteY32" fmla="*/ 701126 h 893832"/>
                <a:gd name="connsiteX33" fmla="*/ 503202 w 893831"/>
                <a:gd name="connsiteY33" fmla="*/ 701126 h 893832"/>
                <a:gd name="connsiteX34" fmla="*/ 509127 w 893831"/>
                <a:gd name="connsiteY34" fmla="*/ 685326 h 893832"/>
                <a:gd name="connsiteX35" fmla="*/ 488532 w 893831"/>
                <a:gd name="connsiteY35" fmla="*/ 685326 h 893832"/>
                <a:gd name="connsiteX36" fmla="*/ 489800 w 893831"/>
                <a:gd name="connsiteY36" fmla="*/ 658663 h 893832"/>
                <a:gd name="connsiteX37" fmla="*/ 547924 w 893831"/>
                <a:gd name="connsiteY37" fmla="*/ 683351 h 893832"/>
                <a:gd name="connsiteX38" fmla="*/ 524788 w 893831"/>
                <a:gd name="connsiteY38" fmla="*/ 686878 h 893832"/>
                <a:gd name="connsiteX39" fmla="*/ 524788 w 893831"/>
                <a:gd name="connsiteY39" fmla="*/ 773495 h 893832"/>
                <a:gd name="connsiteX40" fmla="*/ 547924 w 893831"/>
                <a:gd name="connsiteY40" fmla="*/ 773495 h 893832"/>
                <a:gd name="connsiteX41" fmla="*/ 547924 w 893831"/>
                <a:gd name="connsiteY41" fmla="*/ 683351 h 893832"/>
                <a:gd name="connsiteX42" fmla="*/ 411506 w 893831"/>
                <a:gd name="connsiteY42" fmla="*/ 682648 h 893832"/>
                <a:gd name="connsiteX43" fmla="*/ 387525 w 893831"/>
                <a:gd name="connsiteY43" fmla="*/ 687724 h 893832"/>
                <a:gd name="connsiteX44" fmla="*/ 373416 w 893831"/>
                <a:gd name="connsiteY44" fmla="*/ 695062 h 893832"/>
                <a:gd name="connsiteX45" fmla="*/ 383291 w 893831"/>
                <a:gd name="connsiteY45" fmla="*/ 711566 h 893832"/>
                <a:gd name="connsiteX46" fmla="*/ 408686 w 893831"/>
                <a:gd name="connsiteY46" fmla="*/ 701549 h 893832"/>
                <a:gd name="connsiteX47" fmla="*/ 419125 w 893831"/>
                <a:gd name="connsiteY47" fmla="*/ 714671 h 893832"/>
                <a:gd name="connsiteX48" fmla="*/ 419125 w 893831"/>
                <a:gd name="connsiteY48" fmla="*/ 718198 h 893832"/>
                <a:gd name="connsiteX49" fmla="*/ 413904 w 893831"/>
                <a:gd name="connsiteY49" fmla="*/ 718198 h 893832"/>
                <a:gd name="connsiteX50" fmla="*/ 371583 w 893831"/>
                <a:gd name="connsiteY50" fmla="*/ 748527 h 893832"/>
                <a:gd name="connsiteX51" fmla="*/ 401915 w 893831"/>
                <a:gd name="connsiteY51" fmla="*/ 776742 h 893832"/>
                <a:gd name="connsiteX52" fmla="*/ 419548 w 893831"/>
                <a:gd name="connsiteY52" fmla="*/ 771946 h 893832"/>
                <a:gd name="connsiteX53" fmla="*/ 424909 w 893831"/>
                <a:gd name="connsiteY53" fmla="*/ 767290 h 893832"/>
                <a:gd name="connsiteX54" fmla="*/ 437323 w 893831"/>
                <a:gd name="connsiteY54" fmla="*/ 778010 h 893832"/>
                <a:gd name="connsiteX55" fmla="*/ 449596 w 893831"/>
                <a:gd name="connsiteY55" fmla="*/ 762917 h 893832"/>
                <a:gd name="connsiteX56" fmla="*/ 441274 w 893831"/>
                <a:gd name="connsiteY56" fmla="*/ 743309 h 893832"/>
                <a:gd name="connsiteX57" fmla="*/ 441274 w 893831"/>
                <a:gd name="connsiteY57" fmla="*/ 713822 h 893832"/>
                <a:gd name="connsiteX58" fmla="*/ 439721 w 893831"/>
                <a:gd name="connsiteY58" fmla="*/ 697883 h 893832"/>
                <a:gd name="connsiteX59" fmla="*/ 411506 w 893831"/>
                <a:gd name="connsiteY59" fmla="*/ 682648 h 893832"/>
                <a:gd name="connsiteX60" fmla="*/ 303448 w 893831"/>
                <a:gd name="connsiteY60" fmla="*/ 683070 h 893832"/>
                <a:gd name="connsiteX61" fmla="*/ 282991 w 893831"/>
                <a:gd name="connsiteY61" fmla="*/ 688995 h 893832"/>
                <a:gd name="connsiteX62" fmla="*/ 286096 w 893831"/>
                <a:gd name="connsiteY62" fmla="*/ 709591 h 893832"/>
                <a:gd name="connsiteX63" fmla="*/ 286096 w 893831"/>
                <a:gd name="connsiteY63" fmla="*/ 773498 h 893832"/>
                <a:gd name="connsiteX64" fmla="*/ 309231 w 893831"/>
                <a:gd name="connsiteY64" fmla="*/ 773498 h 893832"/>
                <a:gd name="connsiteX65" fmla="*/ 309231 w 893831"/>
                <a:gd name="connsiteY65" fmla="*/ 711143 h 893832"/>
                <a:gd name="connsiteX66" fmla="*/ 325173 w 893831"/>
                <a:gd name="connsiteY66" fmla="*/ 703243 h 893832"/>
                <a:gd name="connsiteX67" fmla="*/ 332931 w 893831"/>
                <a:gd name="connsiteY67" fmla="*/ 716223 h 893832"/>
                <a:gd name="connsiteX68" fmla="*/ 332931 w 893831"/>
                <a:gd name="connsiteY68" fmla="*/ 773498 h 893832"/>
                <a:gd name="connsiteX69" fmla="*/ 355644 w 893831"/>
                <a:gd name="connsiteY69" fmla="*/ 773498 h 893832"/>
                <a:gd name="connsiteX70" fmla="*/ 355644 w 893831"/>
                <a:gd name="connsiteY70" fmla="*/ 709168 h 893832"/>
                <a:gd name="connsiteX71" fmla="*/ 353950 w 893831"/>
                <a:gd name="connsiteY71" fmla="*/ 696472 h 893832"/>
                <a:gd name="connsiteX72" fmla="*/ 332789 w 893831"/>
                <a:gd name="connsiteY72" fmla="*/ 683777 h 893832"/>
                <a:gd name="connsiteX73" fmla="*/ 316847 w 893831"/>
                <a:gd name="connsiteY73" fmla="*/ 687585 h 893832"/>
                <a:gd name="connsiteX74" fmla="*/ 306691 w 893831"/>
                <a:gd name="connsiteY74" fmla="*/ 694075 h 893832"/>
                <a:gd name="connsiteX75" fmla="*/ 303448 w 893831"/>
                <a:gd name="connsiteY75" fmla="*/ 683070 h 893832"/>
                <a:gd name="connsiteX76" fmla="*/ 232344 w 893831"/>
                <a:gd name="connsiteY76" fmla="*/ 683916 h 893832"/>
                <a:gd name="connsiteX77" fmla="*/ 204132 w 893831"/>
                <a:gd name="connsiteY77" fmla="*/ 695766 h 893832"/>
                <a:gd name="connsiteX78" fmla="*/ 193128 w 893831"/>
                <a:gd name="connsiteY78" fmla="*/ 730752 h 893832"/>
                <a:gd name="connsiteX79" fmla="*/ 192904 w 893831"/>
                <a:gd name="connsiteY79" fmla="*/ 736816 h 893832"/>
                <a:gd name="connsiteX80" fmla="*/ 235449 w 893831"/>
                <a:gd name="connsiteY80" fmla="*/ 776319 h 893832"/>
                <a:gd name="connsiteX81" fmla="*/ 268743 w 893831"/>
                <a:gd name="connsiteY81" fmla="*/ 764046 h 893832"/>
                <a:gd name="connsiteX82" fmla="*/ 259714 w 893831"/>
                <a:gd name="connsiteY82" fmla="*/ 749937 h 893832"/>
                <a:gd name="connsiteX83" fmla="*/ 237424 w 893831"/>
                <a:gd name="connsiteY83" fmla="*/ 758683 h 893832"/>
                <a:gd name="connsiteX84" fmla="*/ 218803 w 893831"/>
                <a:gd name="connsiteY84" fmla="*/ 737383 h 893832"/>
                <a:gd name="connsiteX85" fmla="*/ 218803 w 893831"/>
                <a:gd name="connsiteY85" fmla="*/ 736677 h 893832"/>
                <a:gd name="connsiteX86" fmla="*/ 269447 w 893831"/>
                <a:gd name="connsiteY86" fmla="*/ 737099 h 893832"/>
                <a:gd name="connsiteX87" fmla="*/ 269447 w 893831"/>
                <a:gd name="connsiteY87" fmla="*/ 731739 h 893832"/>
                <a:gd name="connsiteX88" fmla="*/ 257739 w 893831"/>
                <a:gd name="connsiteY88" fmla="*/ 693226 h 893832"/>
                <a:gd name="connsiteX89" fmla="*/ 232344 w 893831"/>
                <a:gd name="connsiteY89" fmla="*/ 683916 h 89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3831" h="893832">
                  <a:moveTo>
                    <a:pt x="0" y="0"/>
                  </a:moveTo>
                  <a:lnTo>
                    <a:pt x="893831" y="0"/>
                  </a:lnTo>
                  <a:lnTo>
                    <a:pt x="893831" y="893832"/>
                  </a:lnTo>
                  <a:lnTo>
                    <a:pt x="0" y="893832"/>
                  </a:lnTo>
                  <a:lnTo>
                    <a:pt x="0" y="0"/>
                  </a:lnTo>
                  <a:close/>
                  <a:moveTo>
                    <a:pt x="122028" y="247157"/>
                  </a:moveTo>
                  <a:lnTo>
                    <a:pt x="122028" y="584884"/>
                  </a:lnTo>
                  <a:lnTo>
                    <a:pt x="298649" y="584884"/>
                  </a:lnTo>
                  <a:lnTo>
                    <a:pt x="310358" y="528455"/>
                  </a:lnTo>
                  <a:lnTo>
                    <a:pt x="190870" y="528455"/>
                  </a:lnTo>
                  <a:lnTo>
                    <a:pt x="190870" y="247157"/>
                  </a:lnTo>
                  <a:lnTo>
                    <a:pt x="122028" y="247157"/>
                  </a:lnTo>
                  <a:close/>
                  <a:moveTo>
                    <a:pt x="122028" y="653868"/>
                  </a:moveTo>
                  <a:lnTo>
                    <a:pt x="122028" y="773499"/>
                  </a:lnTo>
                  <a:lnTo>
                    <a:pt x="185232" y="773499"/>
                  </a:lnTo>
                  <a:lnTo>
                    <a:pt x="189040" y="753465"/>
                  </a:lnTo>
                  <a:lnTo>
                    <a:pt x="146717" y="753465"/>
                  </a:lnTo>
                  <a:lnTo>
                    <a:pt x="146717" y="653868"/>
                  </a:lnTo>
                  <a:lnTo>
                    <a:pt x="122028" y="653868"/>
                  </a:lnTo>
                  <a:close/>
                  <a:moveTo>
                    <a:pt x="489800" y="658663"/>
                  </a:moveTo>
                  <a:lnTo>
                    <a:pt x="466384" y="664588"/>
                  </a:lnTo>
                  <a:cubicBezTo>
                    <a:pt x="465632" y="671475"/>
                    <a:pt x="465351" y="678402"/>
                    <a:pt x="465535" y="685326"/>
                  </a:cubicBezTo>
                  <a:lnTo>
                    <a:pt x="457354" y="685326"/>
                  </a:lnTo>
                  <a:lnTo>
                    <a:pt x="457354" y="701126"/>
                  </a:lnTo>
                  <a:lnTo>
                    <a:pt x="466100" y="701126"/>
                  </a:lnTo>
                  <a:lnTo>
                    <a:pt x="466100" y="748949"/>
                  </a:lnTo>
                  <a:cubicBezTo>
                    <a:pt x="465623" y="753708"/>
                    <a:pt x="466154" y="758515"/>
                    <a:pt x="467652" y="763055"/>
                  </a:cubicBezTo>
                  <a:cubicBezTo>
                    <a:pt x="472192" y="771844"/>
                    <a:pt x="481659" y="776940"/>
                    <a:pt x="491494" y="775893"/>
                  </a:cubicBezTo>
                  <a:cubicBezTo>
                    <a:pt x="497950" y="775862"/>
                    <a:pt x="504335" y="774517"/>
                    <a:pt x="510257" y="771943"/>
                  </a:cubicBezTo>
                  <a:lnTo>
                    <a:pt x="507294" y="757837"/>
                  </a:lnTo>
                  <a:cubicBezTo>
                    <a:pt x="504604" y="758762"/>
                    <a:pt x="501806" y="759329"/>
                    <a:pt x="498971" y="759531"/>
                  </a:cubicBezTo>
                  <a:cubicBezTo>
                    <a:pt x="491071" y="759531"/>
                    <a:pt x="489096" y="756568"/>
                    <a:pt x="489096" y="745422"/>
                  </a:cubicBezTo>
                  <a:lnTo>
                    <a:pt x="489096" y="701126"/>
                  </a:lnTo>
                  <a:lnTo>
                    <a:pt x="503202" y="701126"/>
                  </a:lnTo>
                  <a:lnTo>
                    <a:pt x="509127" y="685326"/>
                  </a:lnTo>
                  <a:lnTo>
                    <a:pt x="488532" y="685326"/>
                  </a:lnTo>
                  <a:cubicBezTo>
                    <a:pt x="488532" y="676438"/>
                    <a:pt x="488954" y="666705"/>
                    <a:pt x="489800" y="658663"/>
                  </a:cubicBezTo>
                  <a:close/>
                  <a:moveTo>
                    <a:pt x="547924" y="683351"/>
                  </a:moveTo>
                  <a:lnTo>
                    <a:pt x="524788" y="686878"/>
                  </a:lnTo>
                  <a:lnTo>
                    <a:pt x="524788" y="773495"/>
                  </a:lnTo>
                  <a:lnTo>
                    <a:pt x="547924" y="773495"/>
                  </a:lnTo>
                  <a:lnTo>
                    <a:pt x="547924" y="683351"/>
                  </a:lnTo>
                  <a:close/>
                  <a:moveTo>
                    <a:pt x="411506" y="682648"/>
                  </a:moveTo>
                  <a:cubicBezTo>
                    <a:pt x="403249" y="682690"/>
                    <a:pt x="395090" y="684418"/>
                    <a:pt x="387525" y="687724"/>
                  </a:cubicBezTo>
                  <a:cubicBezTo>
                    <a:pt x="382616" y="689753"/>
                    <a:pt x="377897" y="692208"/>
                    <a:pt x="373416" y="695062"/>
                  </a:cubicBezTo>
                  <a:lnTo>
                    <a:pt x="383291" y="711566"/>
                  </a:lnTo>
                  <a:cubicBezTo>
                    <a:pt x="390627" y="705874"/>
                    <a:pt x="399441" y="702398"/>
                    <a:pt x="408686" y="701549"/>
                  </a:cubicBezTo>
                  <a:cubicBezTo>
                    <a:pt x="417150" y="701549"/>
                    <a:pt x="419125" y="704796"/>
                    <a:pt x="419125" y="714671"/>
                  </a:cubicBezTo>
                  <a:lnTo>
                    <a:pt x="419125" y="718198"/>
                  </a:lnTo>
                  <a:lnTo>
                    <a:pt x="413904" y="718198"/>
                  </a:lnTo>
                  <a:cubicBezTo>
                    <a:pt x="385689" y="718198"/>
                    <a:pt x="371583" y="727789"/>
                    <a:pt x="371583" y="748527"/>
                  </a:cubicBezTo>
                  <a:cubicBezTo>
                    <a:pt x="371583" y="766725"/>
                    <a:pt x="382304" y="776742"/>
                    <a:pt x="401915" y="776742"/>
                  </a:cubicBezTo>
                  <a:cubicBezTo>
                    <a:pt x="408147" y="777012"/>
                    <a:pt x="414310" y="775337"/>
                    <a:pt x="419548" y="771946"/>
                  </a:cubicBezTo>
                  <a:cubicBezTo>
                    <a:pt x="421438" y="770516"/>
                    <a:pt x="423229" y="768961"/>
                    <a:pt x="424909" y="767290"/>
                  </a:cubicBezTo>
                  <a:cubicBezTo>
                    <a:pt x="427704" y="772173"/>
                    <a:pt x="432082" y="775959"/>
                    <a:pt x="437323" y="778010"/>
                  </a:cubicBezTo>
                  <a:lnTo>
                    <a:pt x="449596" y="762917"/>
                  </a:lnTo>
                  <a:cubicBezTo>
                    <a:pt x="443022" y="758740"/>
                    <a:pt x="439707" y="750939"/>
                    <a:pt x="441274" y="743309"/>
                  </a:cubicBezTo>
                  <a:lnTo>
                    <a:pt x="441274" y="713822"/>
                  </a:lnTo>
                  <a:cubicBezTo>
                    <a:pt x="441745" y="708459"/>
                    <a:pt x="441217" y="703053"/>
                    <a:pt x="439721" y="697883"/>
                  </a:cubicBezTo>
                  <a:cubicBezTo>
                    <a:pt x="434588" y="687250"/>
                    <a:pt x="423212" y="681107"/>
                    <a:pt x="411506" y="682648"/>
                  </a:cubicBezTo>
                  <a:close/>
                  <a:moveTo>
                    <a:pt x="303448" y="683070"/>
                  </a:moveTo>
                  <a:lnTo>
                    <a:pt x="282991" y="688995"/>
                  </a:lnTo>
                  <a:cubicBezTo>
                    <a:pt x="285182" y="695638"/>
                    <a:pt x="286229" y="702599"/>
                    <a:pt x="286096" y="709591"/>
                  </a:cubicBezTo>
                  <a:lnTo>
                    <a:pt x="286096" y="773498"/>
                  </a:lnTo>
                  <a:lnTo>
                    <a:pt x="309231" y="773498"/>
                  </a:lnTo>
                  <a:lnTo>
                    <a:pt x="309231" y="711143"/>
                  </a:lnTo>
                  <a:cubicBezTo>
                    <a:pt x="313476" y="706753"/>
                    <a:pt x="319106" y="703964"/>
                    <a:pt x="325173" y="703243"/>
                  </a:cubicBezTo>
                  <a:cubicBezTo>
                    <a:pt x="331237" y="703243"/>
                    <a:pt x="332931" y="706206"/>
                    <a:pt x="332931" y="716223"/>
                  </a:cubicBezTo>
                  <a:lnTo>
                    <a:pt x="332931" y="773498"/>
                  </a:lnTo>
                  <a:lnTo>
                    <a:pt x="355644" y="773498"/>
                  </a:lnTo>
                  <a:lnTo>
                    <a:pt x="355644" y="709168"/>
                  </a:lnTo>
                  <a:cubicBezTo>
                    <a:pt x="355797" y="704872"/>
                    <a:pt x="355224" y="700579"/>
                    <a:pt x="353950" y="696472"/>
                  </a:cubicBezTo>
                  <a:cubicBezTo>
                    <a:pt x="350125" y="688337"/>
                    <a:pt x="341765" y="683323"/>
                    <a:pt x="332789" y="683777"/>
                  </a:cubicBezTo>
                  <a:cubicBezTo>
                    <a:pt x="327256" y="683831"/>
                    <a:pt x="321808" y="685133"/>
                    <a:pt x="316847" y="687585"/>
                  </a:cubicBezTo>
                  <a:cubicBezTo>
                    <a:pt x="313181" y="689702"/>
                    <a:pt x="310219" y="691677"/>
                    <a:pt x="306691" y="694075"/>
                  </a:cubicBezTo>
                  <a:cubicBezTo>
                    <a:pt x="306581" y="690187"/>
                    <a:pt x="305463" y="686396"/>
                    <a:pt x="303448" y="683070"/>
                  </a:cubicBezTo>
                  <a:close/>
                  <a:moveTo>
                    <a:pt x="232344" y="683916"/>
                  </a:moveTo>
                  <a:cubicBezTo>
                    <a:pt x="221618" y="683303"/>
                    <a:pt x="211206" y="687676"/>
                    <a:pt x="204132" y="695766"/>
                  </a:cubicBezTo>
                  <a:cubicBezTo>
                    <a:pt x="195988" y="705516"/>
                    <a:pt x="192032" y="718096"/>
                    <a:pt x="193128" y="730752"/>
                  </a:cubicBezTo>
                  <a:cubicBezTo>
                    <a:pt x="192904" y="732764"/>
                    <a:pt x="192830" y="734792"/>
                    <a:pt x="192904" y="736816"/>
                  </a:cubicBezTo>
                  <a:cubicBezTo>
                    <a:pt x="193743" y="759472"/>
                    <a:pt x="212793" y="777159"/>
                    <a:pt x="235449" y="776319"/>
                  </a:cubicBezTo>
                  <a:cubicBezTo>
                    <a:pt x="247665" y="776390"/>
                    <a:pt x="259495" y="772028"/>
                    <a:pt x="268743" y="764046"/>
                  </a:cubicBezTo>
                  <a:lnTo>
                    <a:pt x="259714" y="749937"/>
                  </a:lnTo>
                  <a:cubicBezTo>
                    <a:pt x="253562" y="755417"/>
                    <a:pt x="245659" y="758518"/>
                    <a:pt x="237424" y="758683"/>
                  </a:cubicBezTo>
                  <a:cubicBezTo>
                    <a:pt x="225574" y="758683"/>
                    <a:pt x="218803" y="751489"/>
                    <a:pt x="218803" y="737383"/>
                  </a:cubicBezTo>
                  <a:lnTo>
                    <a:pt x="218803" y="736677"/>
                  </a:lnTo>
                  <a:lnTo>
                    <a:pt x="269447" y="737099"/>
                  </a:lnTo>
                  <a:lnTo>
                    <a:pt x="269447" y="731739"/>
                  </a:lnTo>
                  <a:cubicBezTo>
                    <a:pt x="270982" y="717840"/>
                    <a:pt x="266751" y="703919"/>
                    <a:pt x="257739" y="693226"/>
                  </a:cubicBezTo>
                  <a:cubicBezTo>
                    <a:pt x="250840" y="686884"/>
                    <a:pt x="241709" y="683538"/>
                    <a:pt x="232344" y="683916"/>
                  </a:cubicBezTo>
                  <a:close/>
                </a:path>
              </a:pathLst>
            </a:custGeom>
            <a:solidFill>
              <a:schemeClr val="accent2"/>
            </a:solidFill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5E9CCFA-475B-3E48-A856-4C60C7B321FE}"/>
                </a:ext>
              </a:extLst>
            </p:cNvPr>
            <p:cNvSpPr/>
            <p:nvPr/>
          </p:nvSpPr>
          <p:spPr>
            <a:xfrm>
              <a:off x="3073944" y="2370292"/>
              <a:ext cx="27204" cy="19207"/>
            </a:xfrm>
            <a:custGeom>
              <a:avLst/>
              <a:gdLst>
                <a:gd name="connsiteX0" fmla="*/ 14106 w 27204"/>
                <a:gd name="connsiteY0" fmla="*/ 18 h 19207"/>
                <a:gd name="connsiteX1" fmla="*/ 24265 w 27204"/>
                <a:gd name="connsiteY1" fmla="*/ 5240 h 19207"/>
                <a:gd name="connsiteX2" fmla="*/ 27086 w 27204"/>
                <a:gd name="connsiteY2" fmla="*/ 18500 h 19207"/>
                <a:gd name="connsiteX3" fmla="*/ 26805 w 27204"/>
                <a:gd name="connsiteY3" fmla="*/ 19207 h 19207"/>
                <a:gd name="connsiteX4" fmla="*/ 0 w 27204"/>
                <a:gd name="connsiteY4" fmla="*/ 19207 h 19207"/>
                <a:gd name="connsiteX5" fmla="*/ 14106 w 27204"/>
                <a:gd name="connsiteY5" fmla="*/ 18 h 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4" h="19207">
                  <a:moveTo>
                    <a:pt x="14106" y="18"/>
                  </a:moveTo>
                  <a:cubicBezTo>
                    <a:pt x="18189" y="-209"/>
                    <a:pt x="22074" y="1789"/>
                    <a:pt x="24265" y="5240"/>
                  </a:cubicBezTo>
                  <a:cubicBezTo>
                    <a:pt x="26578" y="9252"/>
                    <a:pt x="27565" y="13892"/>
                    <a:pt x="27086" y="18500"/>
                  </a:cubicBezTo>
                  <a:lnTo>
                    <a:pt x="26805" y="19207"/>
                  </a:lnTo>
                  <a:lnTo>
                    <a:pt x="0" y="19207"/>
                  </a:lnTo>
                  <a:cubicBezTo>
                    <a:pt x="0" y="6931"/>
                    <a:pt x="5360" y="18"/>
                    <a:pt x="14106" y="18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EB61C685-2B2C-FA46-BE54-5172970A6CD7}"/>
                </a:ext>
              </a:extLst>
            </p:cNvPr>
            <p:cNvSpPr/>
            <p:nvPr/>
          </p:nvSpPr>
          <p:spPr>
            <a:xfrm>
              <a:off x="3251223" y="2405014"/>
              <a:ext cx="22337" cy="24830"/>
            </a:xfrm>
            <a:custGeom>
              <a:avLst/>
              <a:gdLst>
                <a:gd name="connsiteX0" fmla="*/ 21633 w 22337"/>
                <a:gd name="connsiteY0" fmla="*/ 0 h 24830"/>
                <a:gd name="connsiteX1" fmla="*/ 22337 w 22337"/>
                <a:gd name="connsiteY1" fmla="*/ 0 h 24830"/>
                <a:gd name="connsiteX2" fmla="*/ 22337 w 22337"/>
                <a:gd name="connsiteY2" fmla="*/ 18905 h 24830"/>
                <a:gd name="connsiteX3" fmla="*/ 10206 w 22337"/>
                <a:gd name="connsiteY3" fmla="*/ 24830 h 24830"/>
                <a:gd name="connsiteX4" fmla="*/ 9451 w 22337"/>
                <a:gd name="connsiteY4" fmla="*/ 24785 h 24830"/>
                <a:gd name="connsiteX5" fmla="*/ 47 w 22337"/>
                <a:gd name="connsiteY5" fmla="*/ 13403 h 24830"/>
                <a:gd name="connsiteX6" fmla="*/ 21633 w 22337"/>
                <a:gd name="connsiteY6" fmla="*/ 0 h 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" h="24830">
                  <a:moveTo>
                    <a:pt x="21633" y="0"/>
                  </a:moveTo>
                  <a:lnTo>
                    <a:pt x="22337" y="0"/>
                  </a:lnTo>
                  <a:lnTo>
                    <a:pt x="22337" y="18905"/>
                  </a:lnTo>
                  <a:cubicBezTo>
                    <a:pt x="19312" y="22506"/>
                    <a:pt x="14905" y="24657"/>
                    <a:pt x="10206" y="24830"/>
                  </a:cubicBezTo>
                  <a:cubicBezTo>
                    <a:pt x="9953" y="24824"/>
                    <a:pt x="9701" y="24807"/>
                    <a:pt x="9451" y="24785"/>
                  </a:cubicBezTo>
                  <a:cubicBezTo>
                    <a:pt x="3710" y="24240"/>
                    <a:pt x="-501" y="19140"/>
                    <a:pt x="47" y="13403"/>
                  </a:cubicBezTo>
                  <a:cubicBezTo>
                    <a:pt x="47" y="2821"/>
                    <a:pt x="5549" y="0"/>
                    <a:pt x="21633" y="0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18259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hape 2563">
            <a:extLst>
              <a:ext uri="{FF2B5EF4-FFF2-40B4-BE49-F238E27FC236}">
                <a16:creationId xmlns:a16="http://schemas.microsoft.com/office/drawing/2014/main" xmlns="" id="{DBA890D7-F50E-BD47-8387-3500AA479043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5B13BA-E814-9848-ACCA-B41E1A7CA7CF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6C7E457-0BFD-D942-A960-DDFA8B441D89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C3C4971B-2613-314D-AE11-3A18DCB4189B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07DD009C-5F69-1C4A-8032-DBD12DB55F40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074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5B13BA-E814-9848-ACCA-B41E1A7CA7CF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6C7E457-0BFD-D942-A960-DDFA8B441D89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C3C4971B-2613-314D-AE11-3A18DCB4189B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07DD009C-5F69-1C4A-8032-DBD12DB55F40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E5CF95-1A6B-5849-AF8C-BB0FD7BB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544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hape 2563">
            <a:extLst>
              <a:ext uri="{FF2B5EF4-FFF2-40B4-BE49-F238E27FC236}">
                <a16:creationId xmlns:a16="http://schemas.microsoft.com/office/drawing/2014/main" xmlns="" id="{4D102B81-8D6E-9048-8E31-0FE47CB3AF70}"/>
              </a:ext>
            </a:extLst>
          </p:cNvPr>
          <p:cNvSpPr/>
          <p:nvPr userDrawn="1"/>
        </p:nvSpPr>
        <p:spPr>
          <a:xfrm>
            <a:off x="2773812" y="3726129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EFA4C7C-44A4-3549-BC78-8CA59F2FC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114" y="2896312"/>
            <a:ext cx="8155659" cy="398257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D0C8412-DEA5-7143-BB39-85426C0F7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0114" y="3308703"/>
            <a:ext cx="8155659" cy="453672"/>
          </a:xfrm>
        </p:spPr>
        <p:txBody>
          <a:bodyPr tIns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Position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7E77A0E-369E-754B-8A78-9C4810376A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517" y="3870430"/>
            <a:ext cx="7736455" cy="1104254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yourname@email.com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yourlinkedin</a:t>
            </a:r>
            <a:endParaRPr lang="en-US" dirty="0"/>
          </a:p>
          <a:p>
            <a:pPr lvl="0"/>
            <a:r>
              <a:rPr lang="en-US" dirty="0"/>
              <a:t>@twitter</a:t>
            </a:r>
          </a:p>
        </p:txBody>
      </p:sp>
      <p:sp>
        <p:nvSpPr>
          <p:cNvPr id="13" name="Freeform 709">
            <a:extLst>
              <a:ext uri="{FF2B5EF4-FFF2-40B4-BE49-F238E27FC236}">
                <a16:creationId xmlns:a16="http://schemas.microsoft.com/office/drawing/2014/main" xmlns="" id="{B36F3E10-448F-9C4D-B471-933FA199E9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21582" y="3969572"/>
            <a:ext cx="214672" cy="137487"/>
          </a:xfrm>
          <a:custGeom>
            <a:avLst/>
            <a:gdLst>
              <a:gd name="T0" fmla="*/ 61 w 66"/>
              <a:gd name="T1" fmla="*/ 0 h 42"/>
              <a:gd name="T2" fmla="*/ 6 w 66"/>
              <a:gd name="T3" fmla="*/ 0 h 42"/>
              <a:gd name="T4" fmla="*/ 0 w 66"/>
              <a:gd name="T5" fmla="*/ 5 h 42"/>
              <a:gd name="T6" fmla="*/ 0 w 66"/>
              <a:gd name="T7" fmla="*/ 37 h 42"/>
              <a:gd name="T8" fmla="*/ 6 w 66"/>
              <a:gd name="T9" fmla="*/ 42 h 42"/>
              <a:gd name="T10" fmla="*/ 61 w 66"/>
              <a:gd name="T11" fmla="*/ 42 h 42"/>
              <a:gd name="T12" fmla="*/ 66 w 66"/>
              <a:gd name="T13" fmla="*/ 37 h 42"/>
              <a:gd name="T14" fmla="*/ 66 w 66"/>
              <a:gd name="T15" fmla="*/ 5 h 42"/>
              <a:gd name="T16" fmla="*/ 61 w 66"/>
              <a:gd name="T17" fmla="*/ 0 h 42"/>
              <a:gd name="T18" fmla="*/ 44 w 66"/>
              <a:gd name="T19" fmla="*/ 19 h 42"/>
              <a:gd name="T20" fmla="*/ 63 w 66"/>
              <a:gd name="T21" fmla="*/ 4 h 42"/>
              <a:gd name="T22" fmla="*/ 64 w 66"/>
              <a:gd name="T23" fmla="*/ 5 h 42"/>
              <a:gd name="T24" fmla="*/ 64 w 66"/>
              <a:gd name="T25" fmla="*/ 37 h 42"/>
              <a:gd name="T26" fmla="*/ 63 w 66"/>
              <a:gd name="T27" fmla="*/ 38 h 42"/>
              <a:gd name="T28" fmla="*/ 44 w 66"/>
              <a:gd name="T29" fmla="*/ 19 h 42"/>
              <a:gd name="T30" fmla="*/ 61 w 66"/>
              <a:gd name="T31" fmla="*/ 2 h 42"/>
              <a:gd name="T32" fmla="*/ 62 w 66"/>
              <a:gd name="T33" fmla="*/ 2 h 42"/>
              <a:gd name="T34" fmla="*/ 33 w 66"/>
              <a:gd name="T35" fmla="*/ 26 h 42"/>
              <a:gd name="T36" fmla="*/ 5 w 66"/>
              <a:gd name="T37" fmla="*/ 2 h 42"/>
              <a:gd name="T38" fmla="*/ 6 w 66"/>
              <a:gd name="T39" fmla="*/ 2 h 42"/>
              <a:gd name="T40" fmla="*/ 61 w 66"/>
              <a:gd name="T41" fmla="*/ 2 h 42"/>
              <a:gd name="T42" fmla="*/ 3 w 66"/>
              <a:gd name="T43" fmla="*/ 38 h 42"/>
              <a:gd name="T44" fmla="*/ 3 w 66"/>
              <a:gd name="T45" fmla="*/ 37 h 42"/>
              <a:gd name="T46" fmla="*/ 3 w 66"/>
              <a:gd name="T47" fmla="*/ 5 h 42"/>
              <a:gd name="T48" fmla="*/ 3 w 66"/>
              <a:gd name="T49" fmla="*/ 4 h 42"/>
              <a:gd name="T50" fmla="*/ 22 w 66"/>
              <a:gd name="T51" fmla="*/ 19 h 42"/>
              <a:gd name="T52" fmla="*/ 3 w 66"/>
              <a:gd name="T53" fmla="*/ 38 h 42"/>
              <a:gd name="T54" fmla="*/ 6 w 66"/>
              <a:gd name="T55" fmla="*/ 40 h 42"/>
              <a:gd name="T56" fmla="*/ 4 w 66"/>
              <a:gd name="T57" fmla="*/ 40 h 42"/>
              <a:gd name="T58" fmla="*/ 23 w 66"/>
              <a:gd name="T59" fmla="*/ 21 h 42"/>
              <a:gd name="T60" fmla="*/ 32 w 66"/>
              <a:gd name="T61" fmla="*/ 28 h 42"/>
              <a:gd name="T62" fmla="*/ 33 w 66"/>
              <a:gd name="T63" fmla="*/ 28 h 42"/>
              <a:gd name="T64" fmla="*/ 34 w 66"/>
              <a:gd name="T65" fmla="*/ 28 h 42"/>
              <a:gd name="T66" fmla="*/ 43 w 66"/>
              <a:gd name="T67" fmla="*/ 21 h 42"/>
              <a:gd name="T68" fmla="*/ 62 w 66"/>
              <a:gd name="T69" fmla="*/ 40 h 42"/>
              <a:gd name="T70" fmla="*/ 61 w 66"/>
              <a:gd name="T71" fmla="*/ 40 h 42"/>
              <a:gd name="T72" fmla="*/ 6 w 66"/>
              <a:gd name="T73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" h="42">
                <a:moveTo>
                  <a:pt x="61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0"/>
                  <a:pt x="3" y="42"/>
                  <a:pt x="6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3" y="42"/>
                  <a:pt x="66" y="40"/>
                  <a:pt x="66" y="37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"/>
                  <a:pt x="63" y="0"/>
                  <a:pt x="61" y="0"/>
                </a:cubicBezTo>
                <a:close/>
                <a:moveTo>
                  <a:pt x="44" y="19"/>
                </a:move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4" y="5"/>
                  <a:pt x="64" y="5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4" y="38"/>
                  <a:pt x="63" y="38"/>
                </a:cubicBezTo>
                <a:lnTo>
                  <a:pt x="44" y="19"/>
                </a:lnTo>
                <a:close/>
                <a:moveTo>
                  <a:pt x="61" y="2"/>
                </a:moveTo>
                <a:cubicBezTo>
                  <a:pt x="61" y="2"/>
                  <a:pt x="61" y="2"/>
                  <a:pt x="62" y="2"/>
                </a:cubicBezTo>
                <a:cubicBezTo>
                  <a:pt x="33" y="26"/>
                  <a:pt x="33" y="26"/>
                  <a:pt x="33" y="26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lnTo>
                  <a:pt x="61" y="2"/>
                </a:lnTo>
                <a:close/>
                <a:moveTo>
                  <a:pt x="3" y="38"/>
                </a:moveTo>
                <a:cubicBezTo>
                  <a:pt x="3" y="38"/>
                  <a:pt x="3" y="37"/>
                  <a:pt x="3" y="3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22" y="19"/>
                  <a:pt x="22" y="19"/>
                  <a:pt x="22" y="19"/>
                </a:cubicBezTo>
                <a:lnTo>
                  <a:pt x="3" y="38"/>
                </a:lnTo>
                <a:close/>
                <a:moveTo>
                  <a:pt x="6" y="40"/>
                </a:moveTo>
                <a:cubicBezTo>
                  <a:pt x="5" y="40"/>
                  <a:pt x="5" y="40"/>
                  <a:pt x="4" y="40"/>
                </a:cubicBezTo>
                <a:cubicBezTo>
                  <a:pt x="23" y="21"/>
                  <a:pt x="23" y="21"/>
                  <a:pt x="23" y="21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4" y="28"/>
                  <a:pt x="34" y="28"/>
                </a:cubicBezTo>
                <a:cubicBezTo>
                  <a:pt x="43" y="21"/>
                  <a:pt x="43" y="21"/>
                  <a:pt x="43" y="21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1" y="40"/>
                  <a:pt x="61" y="40"/>
                </a:cubicBezTo>
                <a:lnTo>
                  <a:pt x="6" y="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4164A037-7814-694E-A346-511BF8E7C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6564" y="4650865"/>
            <a:ext cx="203302" cy="20330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8509F9C-FD06-CF4E-98BF-4E557DC05B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8687" y="4286662"/>
            <a:ext cx="176161" cy="176161"/>
          </a:xfrm>
          <a:prstGeom prst="rect">
            <a:avLst/>
          </a:prstGeom>
        </p:spPr>
      </p:pic>
      <p:sp>
        <p:nvSpPr>
          <p:cNvPr id="16" name="Picture Placeholder 44">
            <a:extLst>
              <a:ext uri="{FF2B5EF4-FFF2-40B4-BE49-F238E27FC236}">
                <a16:creationId xmlns:a16="http://schemas.microsoft.com/office/drawing/2014/main" xmlns="" id="{67B1B1F0-D8B7-2440-B6CC-F031A222E2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4760" y="2948867"/>
            <a:ext cx="1513490" cy="1386653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1075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5B13BA-E814-9848-ACCA-B41E1A7CA7CF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6C7E457-0BFD-D942-A960-DDFA8B441D89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C3C4971B-2613-314D-AE11-3A18DCB4189B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07DD009C-5F69-1C4A-8032-DBD12DB55F40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56FDAED3-DB80-7B4C-ACB2-EEEC4531FD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7558" y="1729664"/>
            <a:ext cx="3984465" cy="398257"/>
          </a:xfrm>
        </p:spPr>
        <p:txBody>
          <a:bodyPr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916DC29D-4C26-7844-BCD3-11619F1E48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7558" y="2142055"/>
            <a:ext cx="3984465" cy="398257"/>
          </a:xfrm>
        </p:spPr>
        <p:txBody>
          <a:bodyPr tIns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Position</a:t>
            </a:r>
          </a:p>
        </p:txBody>
      </p:sp>
      <p:sp>
        <p:nvSpPr>
          <p:cNvPr id="19" name="Picture Placeholder 44">
            <a:extLst>
              <a:ext uri="{FF2B5EF4-FFF2-40B4-BE49-F238E27FC236}">
                <a16:creationId xmlns:a16="http://schemas.microsoft.com/office/drawing/2014/main" xmlns="" id="{0342BA3A-BA0B-184E-B970-117E5CC7FF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084" y="1734923"/>
            <a:ext cx="943609" cy="86453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3A3AE50-8EC0-B348-83EE-F5283DD3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hape 2563">
            <a:extLst>
              <a:ext uri="{FF2B5EF4-FFF2-40B4-BE49-F238E27FC236}">
                <a16:creationId xmlns:a16="http://schemas.microsoft.com/office/drawing/2014/main" xmlns="" id="{FFD63BCE-1324-EF4C-B920-DD751327701C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58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xmlns="" id="{F4AFEDF7-FDAC-324D-8790-358B10B39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C88F6-13F2-DC41-95C7-AAFAB552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985035"/>
            <a:ext cx="9543288" cy="238760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A2C58D-F32A-8145-ABE7-D7746C49E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3464710"/>
            <a:ext cx="9534144" cy="81588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DDE912-6C17-9F49-8566-4A2F6D102438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FF47BC-EA13-FC4D-B12B-770F52928BF5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C0BE2E0-D65B-CD46-9E55-9E664688AD8A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5027A49-EC61-A04E-8F65-DD17D5BAEEB6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44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AD8B9-6931-6145-B44F-088DA975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0FAA29B5-4DB7-8D40-BB4C-D9C6857BAC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825625"/>
            <a:ext cx="501396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hape 2563">
            <a:extLst>
              <a:ext uri="{FF2B5EF4-FFF2-40B4-BE49-F238E27FC236}">
                <a16:creationId xmlns:a16="http://schemas.microsoft.com/office/drawing/2014/main" xmlns="" id="{77347883-304B-0B47-B5FE-93D8E17D9B77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3C206A-93E1-654A-B5D1-60976B2A2422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DF4EA51-17DB-B74A-9047-78983999F5DC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86C3C676-9D54-8540-AEEB-12BA1016B39E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6C23DD1C-C584-7F4E-B3A0-31F6655DD27C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9145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2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4"/>
            <a:ext cx="10515600" cy="1325563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3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AD8B9-6931-6145-B44F-088DA975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800" b="0" i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="0" i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10C48D0-E11A-2343-BD8E-CF180E1EFB81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hape 2563">
            <a:extLst>
              <a:ext uri="{FF2B5EF4-FFF2-40B4-BE49-F238E27FC236}">
                <a16:creationId xmlns:a16="http://schemas.microsoft.com/office/drawing/2014/main" xmlns="" id="{7707F29A-0AC9-C040-8A3C-61A220824C3D}"/>
              </a:ext>
            </a:extLst>
          </p:cNvPr>
          <p:cNvSpPr/>
          <p:nvPr userDrawn="1"/>
        </p:nvSpPr>
        <p:spPr>
          <a:xfrm>
            <a:off x="976543" y="1484800"/>
            <a:ext cx="821204" cy="0"/>
          </a:xfrm>
          <a:prstGeom prst="line">
            <a:avLst/>
          </a:prstGeom>
          <a:ln w="254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" panose="020B00030301010600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D43609F-0862-B94D-915C-CB8FC2246102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916E509-6B42-7A42-86F4-9343CD0B22F2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8DA3C39-7E47-CC47-9B52-2E7B5C0022C8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5071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tails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8B89-3A51-1545-B60D-9D99E90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82829"/>
            <a:ext cx="5641848" cy="129908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3A7A553-0ED1-9C47-9ED9-42330F8B16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5568" y="2240280"/>
            <a:ext cx="5468112" cy="3785616"/>
          </a:xfrm>
        </p:spPr>
        <p:txBody>
          <a:bodyPr/>
          <a:lstStyle>
            <a:lvl1pPr marL="0" indent="0">
              <a:buNone/>
              <a:defRPr b="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1067E04-F1B1-F144-9C14-0B9856E79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9330" y="2240280"/>
            <a:ext cx="4958641" cy="9052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6A28E9-01A0-AA45-8097-00C48C224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0336" y="3254947"/>
            <a:ext cx="4544568" cy="2789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latin typeface="Raleway" panose="020B0003030101060003" pitchFamily="34" charset="0"/>
              </a:defRPr>
            </a:lvl1pPr>
            <a:lvl2pPr marL="457200" indent="0">
              <a:buNone/>
              <a:defRPr b="0" i="0">
                <a:latin typeface="Raleway" panose="020B0003030101060003" pitchFamily="34" charset="0"/>
              </a:defRPr>
            </a:lvl2pPr>
            <a:lvl3pPr>
              <a:defRPr b="0" i="0">
                <a:latin typeface="Raleway" panose="020B0003030101060003" pitchFamily="34" charset="0"/>
              </a:defRPr>
            </a:lvl3pPr>
            <a:lvl4pPr>
              <a:defRPr b="0" i="0">
                <a:latin typeface="Raleway" panose="020B0003030101060003" pitchFamily="34" charset="0"/>
              </a:defRPr>
            </a:lvl4pPr>
            <a:lvl5pPr>
              <a:defRPr b="0" i="0"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12C88D-6799-624E-AED9-6A0186E52455}"/>
              </a:ext>
            </a:extLst>
          </p:cNvPr>
          <p:cNvSpPr txBox="1"/>
          <p:nvPr userDrawn="1"/>
        </p:nvSpPr>
        <p:spPr>
          <a:xfrm>
            <a:off x="559811" y="6554256"/>
            <a:ext cx="802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©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ProKarma.com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41F58E-4D22-4D47-99DA-79AE89615E7F}"/>
              </a:ext>
            </a:extLst>
          </p:cNvPr>
          <p:cNvGrpSpPr/>
          <p:nvPr userDrawn="1"/>
        </p:nvGrpSpPr>
        <p:grpSpPr>
          <a:xfrm>
            <a:off x="259222" y="6388100"/>
            <a:ext cx="320399" cy="315768"/>
            <a:chOff x="14595242" y="570897"/>
            <a:chExt cx="844405" cy="897652"/>
          </a:xfrm>
          <a:solidFill>
            <a:schemeClr val="accent2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A1FB9FDF-560A-6445-888B-36FC7245B31E}"/>
                </a:ext>
              </a:extLst>
            </p:cNvPr>
            <p:cNvSpPr/>
            <p:nvPr/>
          </p:nvSpPr>
          <p:spPr>
            <a:xfrm>
              <a:off x="14783043" y="958210"/>
              <a:ext cx="188422" cy="201799"/>
            </a:xfrm>
            <a:custGeom>
              <a:avLst/>
              <a:gdLst>
                <a:gd name="connsiteX0" fmla="*/ 96723 w 188421"/>
                <a:gd name="connsiteY0" fmla="*/ 202007 h 201797"/>
                <a:gd name="connsiteX1" fmla="*/ 193446 w 188421"/>
                <a:gd name="connsiteY1" fmla="*/ 100829 h 201797"/>
                <a:gd name="connsiteX2" fmla="*/ 96723 w 188421"/>
                <a:gd name="connsiteY2" fmla="*/ 0 h 201797"/>
                <a:gd name="connsiteX3" fmla="*/ 0 w 188421"/>
                <a:gd name="connsiteY3" fmla="*/ 100829 h 201797"/>
                <a:gd name="connsiteX4" fmla="*/ 96723 w 188421"/>
                <a:gd name="connsiteY4" fmla="*/ 202007 h 2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" h="201797">
                  <a:moveTo>
                    <a:pt x="96723" y="202007"/>
                  </a:moveTo>
                  <a:cubicBezTo>
                    <a:pt x="155133" y="202007"/>
                    <a:pt x="193446" y="156776"/>
                    <a:pt x="193446" y="100829"/>
                  </a:cubicBezTo>
                  <a:cubicBezTo>
                    <a:pt x="193446" y="44883"/>
                    <a:pt x="154296" y="0"/>
                    <a:pt x="96723" y="0"/>
                  </a:cubicBezTo>
                  <a:cubicBezTo>
                    <a:pt x="39150" y="0"/>
                    <a:pt x="0" y="43491"/>
                    <a:pt x="0" y="100829"/>
                  </a:cubicBezTo>
                  <a:cubicBezTo>
                    <a:pt x="0" y="158168"/>
                    <a:pt x="39778" y="202007"/>
                    <a:pt x="96723" y="202007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88B8AF36-CD97-0147-9FA5-7DD717FAB3ED}"/>
                </a:ext>
              </a:extLst>
            </p:cNvPr>
            <p:cNvSpPr/>
            <p:nvPr/>
          </p:nvSpPr>
          <p:spPr>
            <a:xfrm>
              <a:off x="14595242" y="570897"/>
              <a:ext cx="844405" cy="897652"/>
            </a:xfrm>
            <a:custGeom>
              <a:avLst/>
              <a:gdLst>
                <a:gd name="connsiteX0" fmla="*/ 512932 w 844405"/>
                <a:gd name="connsiteY0" fmla="*/ 70977 h 897652"/>
                <a:gd name="connsiteX1" fmla="*/ 512932 w 844405"/>
                <a:gd name="connsiteY1" fmla="*/ 466292 h 897652"/>
                <a:gd name="connsiteX2" fmla="*/ 551523 w 844405"/>
                <a:gd name="connsiteY2" fmla="*/ 466292 h 897652"/>
                <a:gd name="connsiteX3" fmla="*/ 656201 w 844405"/>
                <a:gd name="connsiteY3" fmla="*/ 353912 h 897652"/>
                <a:gd name="connsiteX4" fmla="*/ 717333 w 844405"/>
                <a:gd name="connsiteY4" fmla="*/ 353912 h 897652"/>
                <a:gd name="connsiteX5" fmla="*/ 591719 w 844405"/>
                <a:gd name="connsiteY5" fmla="*/ 486124 h 897652"/>
                <a:gd name="connsiteX6" fmla="*/ 719287 w 844405"/>
                <a:gd name="connsiteY6" fmla="*/ 634619 h 897652"/>
                <a:gd name="connsiteX7" fmla="*/ 657667 w 844405"/>
                <a:gd name="connsiteY7" fmla="*/ 634619 h 897652"/>
                <a:gd name="connsiteX8" fmla="*/ 551244 w 844405"/>
                <a:gd name="connsiteY8" fmla="*/ 510061 h 897652"/>
                <a:gd name="connsiteX9" fmla="*/ 512932 w 844405"/>
                <a:gd name="connsiteY9" fmla="*/ 510061 h 897652"/>
                <a:gd name="connsiteX10" fmla="*/ 512932 w 844405"/>
                <a:gd name="connsiteY10" fmla="*/ 634898 h 897652"/>
                <a:gd name="connsiteX11" fmla="*/ 464570 w 844405"/>
                <a:gd name="connsiteY11" fmla="*/ 634898 h 897652"/>
                <a:gd name="connsiteX12" fmla="*/ 464570 w 844405"/>
                <a:gd name="connsiteY12" fmla="*/ 2088 h 897652"/>
                <a:gd name="connsiteX13" fmla="*/ 423118 w 844405"/>
                <a:gd name="connsiteY13" fmla="*/ 0 h 897652"/>
                <a:gd name="connsiteX14" fmla="*/ 0 w 844405"/>
                <a:gd name="connsiteY14" fmla="*/ 421889 h 897652"/>
                <a:gd name="connsiteX15" fmla="*/ 142440 w 844405"/>
                <a:gd name="connsiteY15" fmla="*/ 737606 h 897652"/>
                <a:gd name="connsiteX16" fmla="*/ 142440 w 844405"/>
                <a:gd name="connsiteY16" fmla="*/ 347927 h 897652"/>
                <a:gd name="connsiteX17" fmla="*/ 190801 w 844405"/>
                <a:gd name="connsiteY17" fmla="*/ 347927 h 897652"/>
                <a:gd name="connsiteX18" fmla="*/ 190801 w 844405"/>
                <a:gd name="connsiteY18" fmla="*/ 385503 h 897652"/>
                <a:gd name="connsiteX19" fmla="*/ 290176 w 844405"/>
                <a:gd name="connsiteY19" fmla="*/ 341734 h 897652"/>
                <a:gd name="connsiteX20" fmla="*/ 431073 w 844405"/>
                <a:gd name="connsiteY20" fmla="*/ 487864 h 897652"/>
                <a:gd name="connsiteX21" fmla="*/ 290176 w 844405"/>
                <a:gd name="connsiteY21" fmla="*/ 633993 h 897652"/>
                <a:gd name="connsiteX22" fmla="*/ 190801 w 844405"/>
                <a:gd name="connsiteY22" fmla="*/ 590502 h 897652"/>
                <a:gd name="connsiteX23" fmla="*/ 190801 w 844405"/>
                <a:gd name="connsiteY23" fmla="*/ 835513 h 897652"/>
                <a:gd name="connsiteX24" fmla="*/ 776721 w 844405"/>
                <a:gd name="connsiteY24" fmla="*/ 713488 h 897652"/>
                <a:gd name="connsiteX25" fmla="*/ 654345 w 844405"/>
                <a:gd name="connsiteY25" fmla="*/ 129245 h 897652"/>
                <a:gd name="connsiteX26" fmla="*/ 512932 w 844405"/>
                <a:gd name="connsiteY26" fmla="*/ 70073 h 89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405" h="897652">
                  <a:moveTo>
                    <a:pt x="512932" y="70977"/>
                  </a:moveTo>
                  <a:lnTo>
                    <a:pt x="512932" y="466292"/>
                  </a:lnTo>
                  <a:lnTo>
                    <a:pt x="551523" y="466292"/>
                  </a:lnTo>
                  <a:lnTo>
                    <a:pt x="656201" y="353912"/>
                  </a:lnTo>
                  <a:lnTo>
                    <a:pt x="717333" y="353912"/>
                  </a:lnTo>
                  <a:lnTo>
                    <a:pt x="591719" y="486124"/>
                  </a:lnTo>
                  <a:lnTo>
                    <a:pt x="719287" y="634619"/>
                  </a:lnTo>
                  <a:lnTo>
                    <a:pt x="657667" y="634619"/>
                  </a:lnTo>
                  <a:lnTo>
                    <a:pt x="551244" y="510061"/>
                  </a:lnTo>
                  <a:lnTo>
                    <a:pt x="512932" y="510061"/>
                  </a:lnTo>
                  <a:lnTo>
                    <a:pt x="512932" y="634898"/>
                  </a:lnTo>
                  <a:lnTo>
                    <a:pt x="464570" y="634898"/>
                  </a:lnTo>
                  <a:lnTo>
                    <a:pt x="464570" y="2088"/>
                  </a:lnTo>
                  <a:cubicBezTo>
                    <a:pt x="450613" y="765"/>
                    <a:pt x="437144" y="0"/>
                    <a:pt x="423118" y="0"/>
                  </a:cubicBezTo>
                  <a:cubicBezTo>
                    <a:pt x="189441" y="-4"/>
                    <a:pt x="4" y="188882"/>
                    <a:pt x="0" y="421889"/>
                  </a:cubicBezTo>
                  <a:cubicBezTo>
                    <a:pt x="-2" y="542600"/>
                    <a:pt x="51851" y="657534"/>
                    <a:pt x="142440" y="737606"/>
                  </a:cubicBezTo>
                  <a:lnTo>
                    <a:pt x="142440" y="347927"/>
                  </a:lnTo>
                  <a:lnTo>
                    <a:pt x="190801" y="347927"/>
                  </a:lnTo>
                  <a:lnTo>
                    <a:pt x="190801" y="385503"/>
                  </a:lnTo>
                  <a:cubicBezTo>
                    <a:pt x="212714" y="358643"/>
                    <a:pt x="245932" y="341734"/>
                    <a:pt x="290176" y="341734"/>
                  </a:cubicBezTo>
                  <a:cubicBezTo>
                    <a:pt x="369104" y="341734"/>
                    <a:pt x="431073" y="403248"/>
                    <a:pt x="431073" y="487864"/>
                  </a:cubicBezTo>
                  <a:cubicBezTo>
                    <a:pt x="431073" y="572480"/>
                    <a:pt x="369104" y="633993"/>
                    <a:pt x="290176" y="633993"/>
                  </a:cubicBezTo>
                  <a:cubicBezTo>
                    <a:pt x="245653" y="633993"/>
                    <a:pt x="212714" y="616806"/>
                    <a:pt x="190801" y="590502"/>
                  </a:cubicBezTo>
                  <a:lnTo>
                    <a:pt x="190801" y="835513"/>
                  </a:lnTo>
                  <a:cubicBezTo>
                    <a:pt x="386393" y="963153"/>
                    <a:pt x="648720" y="908515"/>
                    <a:pt x="776721" y="713488"/>
                  </a:cubicBezTo>
                  <a:cubicBezTo>
                    <a:pt x="904729" y="518456"/>
                    <a:pt x="849940" y="256882"/>
                    <a:pt x="654345" y="129245"/>
                  </a:cubicBezTo>
                  <a:cubicBezTo>
                    <a:pt x="611215" y="101099"/>
                    <a:pt x="563290" y="81045"/>
                    <a:pt x="512932" y="70073"/>
                  </a:cubicBezTo>
                  <a:close/>
                </a:path>
              </a:pathLst>
            </a:custGeom>
            <a:grpFill/>
            <a:ln w="6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b="0" i="0" dirty="0"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96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C9C839-7992-1C4B-979F-106065E6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78100F-8128-004C-8795-69D8AC37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4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4" r:id="rId3"/>
    <p:sldLayoutId id="2147483690" r:id="rId4"/>
    <p:sldLayoutId id="2147483692" r:id="rId5"/>
    <p:sldLayoutId id="2147483665" r:id="rId6"/>
    <p:sldLayoutId id="2147483685" r:id="rId7"/>
    <p:sldLayoutId id="2147483666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C9C839-7992-1C4B-979F-106065E6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78100F-8128-004C-8795-69D8AC37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7" r:id="rId5"/>
    <p:sldLayoutId id="2147483686" r:id="rId6"/>
    <p:sldLayoutId id="2147483691" r:id="rId7"/>
    <p:sldLayoutId id="2147483693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399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Smokers in Unstructured Data Using Natural Language Processing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9580"/>
            <a:ext cx="9144000" cy="1655762"/>
          </a:xfrm>
        </p:spPr>
        <p:txBody>
          <a:bodyPr/>
          <a:lstStyle/>
          <a:p>
            <a:r>
              <a:rPr lang="en-US" dirty="0"/>
              <a:t>Peter A Noble </a:t>
            </a:r>
            <a:r>
              <a:rPr lang="en-US" dirty="0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2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model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7520" y="3076227"/>
            <a:ext cx="1401699" cy="943729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aleway" panose="020B0003030101060003" pitchFamily="34" charset="0"/>
              </a:rPr>
              <a:t>Extract target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8406" y="4281920"/>
            <a:ext cx="1176601" cy="694683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aleway" panose="020B0003030101060003" pitchFamily="34" charset="0"/>
              </a:rPr>
              <a:t>Target words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22814" y="1958432"/>
            <a:ext cx="1380261" cy="946584"/>
          </a:xfrm>
          <a:prstGeom prst="roundRect">
            <a:avLst>
              <a:gd name="adj" fmla="val 1930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aleway" panose="020B0003030101060003" pitchFamily="34" charset="0"/>
              </a:rPr>
              <a:t>Electronic Medical Files</a:t>
            </a:r>
          </a:p>
          <a:p>
            <a:pPr marL="0" indent="0" algn="ctr">
              <a:buNone/>
            </a:pPr>
            <a:endParaRPr lang="en-US" sz="1800" dirty="0">
              <a:latin typeface="Raleway" panose="020B00030301010600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98996" y="3158575"/>
            <a:ext cx="683842" cy="861380"/>
            <a:chOff x="1085421" y="3292432"/>
            <a:chExt cx="386850" cy="702151"/>
          </a:xfrm>
        </p:grpSpPr>
        <p:sp>
          <p:nvSpPr>
            <p:cNvPr id="8" name="Bent Arrow 7"/>
            <p:cNvSpPr/>
            <p:nvPr/>
          </p:nvSpPr>
          <p:spPr>
            <a:xfrm>
              <a:off x="1085421" y="3561289"/>
              <a:ext cx="382352" cy="433294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0800000" flipH="1">
              <a:off x="1089919" y="3292432"/>
              <a:ext cx="382352" cy="510305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4834042" y="3367055"/>
            <a:ext cx="336949" cy="3370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003030101060003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215814" y="3085495"/>
            <a:ext cx="1325994" cy="961561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Raleway" panose="020B0003030101060003" pitchFamily="34" charset="0"/>
              </a:rPr>
              <a:t>Convert words to vectors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14593" y="4739267"/>
            <a:ext cx="1452784" cy="735404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aleway" panose="020B0003030101060003" pitchFamily="34" charset="0"/>
              </a:rPr>
              <a:t>Word vector file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30378" y="3316296"/>
            <a:ext cx="1408348" cy="580068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aleway" panose="020B0003030101060003" pitchFamily="34" charset="0"/>
              </a:rPr>
              <a:t>Predictions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03819" y="2581851"/>
            <a:ext cx="1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aleway" panose="020B0003030101060003" pitchFamily="34" charset="0"/>
              </a:rPr>
              <a:t>Neuroet</a:t>
            </a:r>
            <a:r>
              <a:rPr lang="en-US" dirty="0">
                <a:latin typeface="Raleway" panose="020B0003030101060003" pitchFamily="34" charset="0"/>
              </a:rPr>
              <a:t> Model Equation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649704" y="3367055"/>
            <a:ext cx="336949" cy="3370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003030101060003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8545240" y="3399865"/>
            <a:ext cx="336949" cy="3370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003030101060003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5722848" y="4144264"/>
            <a:ext cx="373529" cy="39401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Raleway" panose="020B0003030101060003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91E17A64-8751-C644-8A30-AF4D3F054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36090" y="3223967"/>
            <a:ext cx="1216058" cy="12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Number of vector attributes, average model accuracy (n=3) and average </a:t>
            </a:r>
            <a:r>
              <a:rPr lang="en-US" sz="3100" dirty="0" smtClean="0"/>
              <a:t>AUC </a:t>
            </a:r>
            <a:r>
              <a:rPr lang="en-US" sz="3100" dirty="0"/>
              <a:t>(n=3) using test dataset</a:t>
            </a:r>
            <a:r>
              <a:rPr lang="en-US" sz="3100" b="1" dirty="0"/>
              <a:t>.  </a:t>
            </a:r>
            <a:endParaRPr lang="en-US" dirty="0"/>
          </a:p>
        </p:txBody>
      </p:sp>
      <p:pic>
        <p:nvPicPr>
          <p:cNvPr id="8" name="Picture 7" descr="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40" y="1838227"/>
            <a:ext cx="7877350" cy="4125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7647" y="5779686"/>
            <a:ext cx="555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leway" panose="020B0003030101060003" pitchFamily="34" charset="0"/>
              </a:rPr>
              <a:t>Vector size of 100 and 8 hidden neurons is optimal</a:t>
            </a:r>
          </a:p>
        </p:txBody>
      </p:sp>
    </p:spTree>
    <p:extLst>
      <p:ext uri="{BB962C8B-B14F-4D97-AF65-F5344CB8AC3E}">
        <p14:creationId xmlns:p14="http://schemas.microsoft.com/office/powerpoint/2010/main" val="269582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AUC </a:t>
            </a:r>
            <a:r>
              <a:rPr lang="en-US" dirty="0"/>
              <a:t>(93.5%) using Test Dataset</a:t>
            </a:r>
          </a:p>
        </p:txBody>
      </p:sp>
      <p:pic>
        <p:nvPicPr>
          <p:cNvPr id="4" name="Content Placeholder 3" descr="auc.pd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74" r="-34574"/>
          <a:stretch/>
        </p:blipFill>
        <p:spPr>
          <a:xfrm>
            <a:off x="1761209" y="1574636"/>
            <a:ext cx="8385175" cy="4957763"/>
          </a:xfrm>
        </p:spPr>
      </p:pic>
    </p:spTree>
    <p:extLst>
      <p:ext uri="{BB962C8B-B14F-4D97-AF65-F5344CB8AC3E}">
        <p14:creationId xmlns:p14="http://schemas.microsoft.com/office/powerpoint/2010/main" val="16855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of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attribute size of 100, 8 hidden neurons, and 311 records of Test Dataset. </a:t>
            </a:r>
          </a:p>
          <a:p>
            <a:r>
              <a:rPr lang="en-US" dirty="0"/>
              <a:t>Actual classification: </a:t>
            </a:r>
          </a:p>
          <a:p>
            <a:pPr lvl="1"/>
            <a:r>
              <a:rPr lang="en-US" dirty="0"/>
              <a:t>202 patients who smoke (Yes) </a:t>
            </a:r>
          </a:p>
          <a:p>
            <a:pPr lvl="1"/>
            <a:r>
              <a:rPr lang="en-US" dirty="0"/>
              <a:t>109 patients who do not smoke (No).  </a:t>
            </a:r>
          </a:p>
          <a:p>
            <a:r>
              <a:rPr lang="en-US" dirty="0"/>
              <a:t>Prediction of &lt;0.5 were classified as non-smoker and &gt;= 0.5 were classified as smokers. </a:t>
            </a:r>
          </a:p>
        </p:txBody>
      </p:sp>
    </p:spTree>
    <p:extLst>
      <p:ext uri="{BB962C8B-B14F-4D97-AF65-F5344CB8AC3E}">
        <p14:creationId xmlns:p14="http://schemas.microsoft.com/office/powerpoint/2010/main" val="370599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of Test Dataset</a:t>
            </a:r>
          </a:p>
        </p:txBody>
      </p:sp>
      <p:pic>
        <p:nvPicPr>
          <p:cNvPr id="7" name="Picture 6" descr="confus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9"/>
          <a:stretch/>
        </p:blipFill>
        <p:spPr>
          <a:xfrm>
            <a:off x="854625" y="1963834"/>
            <a:ext cx="8440203" cy="2364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9163" y="4155512"/>
            <a:ext cx="74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aleway" panose="020B0003030101060003" pitchFamily="34" charset="0"/>
              </a:rPr>
              <a:t>TP- true positive; TN – True negative; FP - False positive; FN - False negative.  The model has an accuracy of 88.7% (276/311) and an AUC of 93.6, meaning that 6.4% of the variability in the data was no accounted for.</a:t>
            </a:r>
          </a:p>
        </p:txBody>
      </p:sp>
    </p:spTree>
    <p:extLst>
      <p:ext uri="{BB962C8B-B14F-4D97-AF65-F5344CB8AC3E}">
        <p14:creationId xmlns:p14="http://schemas.microsoft.com/office/powerpoint/2010/main" val="47913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of Validation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 Validation Dataset from n2c2</a:t>
            </a:r>
          </a:p>
          <a:p>
            <a:r>
              <a:rPr lang="en-US" dirty="0"/>
              <a:t>505 records had “smoking” synonyms</a:t>
            </a:r>
          </a:p>
          <a:p>
            <a:pPr lvl="1"/>
            <a:r>
              <a:rPr lang="en-US" dirty="0"/>
              <a:t>331 positive for smoking</a:t>
            </a:r>
          </a:p>
          <a:p>
            <a:pPr lvl="1"/>
            <a:r>
              <a:rPr lang="en-US" dirty="0"/>
              <a:t>174 negative for smoking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4" y="3521596"/>
            <a:ext cx="7687472" cy="20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9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 </a:t>
            </a:r>
            <a:r>
              <a:rPr lang="en-US" dirty="0"/>
              <a:t>(93.7%) for Validation</a:t>
            </a:r>
          </a:p>
        </p:txBody>
      </p:sp>
      <p:pic>
        <p:nvPicPr>
          <p:cNvPr id="4" name="Picture 3" descr="Rplot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76" y="1778606"/>
            <a:ext cx="4886145" cy="48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Shuffling the words affect model predictions?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40192" cy="4351338"/>
          </a:xfrm>
        </p:spPr>
        <p:txBody>
          <a:bodyPr/>
          <a:lstStyle/>
          <a:p>
            <a:r>
              <a:rPr lang="en-US" dirty="0"/>
              <a:t>Examined if the order of the text was an important factor used by the ANN to predict smoking or not</a:t>
            </a:r>
          </a:p>
          <a:p>
            <a:r>
              <a:rPr lang="en-US" dirty="0"/>
              <a:t>Created a program called ‘</a:t>
            </a:r>
            <a:r>
              <a:rPr lang="en-US" dirty="0" err="1"/>
              <a:t>random_text.cpp</a:t>
            </a:r>
            <a:r>
              <a:rPr lang="en-US" dirty="0"/>
              <a:t>’ that shuffles the order of words in sentences extracted electronic medical records </a:t>
            </a:r>
          </a:p>
        </p:txBody>
      </p:sp>
    </p:spTree>
    <p:extLst>
      <p:ext uri="{BB962C8B-B14F-4D97-AF65-F5344CB8AC3E}">
        <p14:creationId xmlns:p14="http://schemas.microsoft.com/office/powerpoint/2010/main" val="378084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223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Original record:</a:t>
            </a:r>
          </a:p>
          <a:p>
            <a:pPr lvl="1"/>
            <a:r>
              <a:rPr lang="en-US" dirty="0"/>
              <a:t> 	ob_1 0 with her daughter in news </a:t>
            </a:r>
            <a:r>
              <a:rPr lang="en-US" dirty="0" err="1"/>
              <a:t>irv</a:t>
            </a:r>
            <a:r>
              <a:rPr lang="en-US" dirty="0"/>
              <a:t> in she denies </a:t>
            </a:r>
            <a:r>
              <a:rPr lang="en-US" b="1" dirty="0"/>
              <a:t>tobacco</a:t>
            </a:r>
            <a:r>
              <a:rPr lang="en-US" dirty="0"/>
              <a:t> use and drinks alcohol rarely  allergies  codeine and </a:t>
            </a:r>
            <a:r>
              <a:rPr lang="en-US" dirty="0" err="1"/>
              <a:t>benadryl</a:t>
            </a:r>
            <a:r>
              <a:rPr lang="en-US" dirty="0"/>
              <a:t>  admission</a:t>
            </a:r>
          </a:p>
          <a:p>
            <a:r>
              <a:rPr lang="en-US" dirty="0"/>
              <a:t>Randomized record:</a:t>
            </a:r>
          </a:p>
          <a:p>
            <a:pPr lvl="1"/>
            <a:r>
              <a:rPr lang="en-US" dirty="0"/>
              <a:t> 	ob_1 0 she  and alcohol admission in with in </a:t>
            </a:r>
            <a:r>
              <a:rPr lang="en-US" dirty="0" err="1"/>
              <a:t>irv</a:t>
            </a:r>
            <a:r>
              <a:rPr lang="en-US" dirty="0"/>
              <a:t> allergies  daughter rarely  codeine drinks use her </a:t>
            </a:r>
            <a:r>
              <a:rPr lang="en-US" dirty="0" err="1"/>
              <a:t>benadryl</a:t>
            </a:r>
            <a:r>
              <a:rPr lang="en-US" dirty="0"/>
              <a:t>  denies </a:t>
            </a:r>
            <a:r>
              <a:rPr lang="en-US" b="1" dirty="0"/>
              <a:t>tobacco</a:t>
            </a:r>
            <a:r>
              <a:rPr lang="en-US" dirty="0"/>
              <a:t> and news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Ob_1: Obesity patient 1</a:t>
            </a:r>
          </a:p>
          <a:p>
            <a:r>
              <a:rPr lang="en-US" dirty="0">
                <a:solidFill>
                  <a:srgbClr val="FF0000"/>
                </a:solidFill>
              </a:rPr>
              <a:t>0: non-smoker</a:t>
            </a:r>
          </a:p>
          <a:p>
            <a:r>
              <a:rPr lang="en-US" dirty="0">
                <a:solidFill>
                  <a:srgbClr val="FF0000"/>
                </a:solidFill>
              </a:rPr>
              <a:t>Note: target word ‘ tobacco’ has shifted from the middle of the sentence to the third from end.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9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DE7DAC-C8E4-5145-849E-C87FFA2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8091115" cy="1318259"/>
          </a:xfrm>
        </p:spPr>
        <p:txBody>
          <a:bodyPr/>
          <a:lstStyle/>
          <a:p>
            <a:r>
              <a:rPr lang="en-US" dirty="0"/>
              <a:t>Confusion matrix using the </a:t>
            </a:r>
            <a:r>
              <a:rPr lang="en-US" i="1" dirty="0"/>
              <a:t>622 records of a shuffled test set </a:t>
            </a:r>
          </a:p>
        </p:txBody>
      </p:sp>
      <p:pic>
        <p:nvPicPr>
          <p:cNvPr id="6" name="Picture 5" descr="c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/>
          <a:stretch/>
        </p:blipFill>
        <p:spPr>
          <a:xfrm>
            <a:off x="2401678" y="1831989"/>
            <a:ext cx="7707304" cy="2548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9656" y="4274589"/>
            <a:ext cx="701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panose="020B0003030101060003" pitchFamily="34" charset="0"/>
              </a:rPr>
              <a:t>Actual classification includes 401 patients who smoke (Yes) and 221 patients served as negative controls (No). </a:t>
            </a:r>
          </a:p>
          <a:p>
            <a:endParaRPr lang="en-US" b="1" dirty="0">
              <a:latin typeface="Raleway" panose="020B0003030101060003" pitchFamily="34" charset="0"/>
            </a:endParaRPr>
          </a:p>
          <a:p>
            <a:r>
              <a:rPr lang="en-US" b="1" dirty="0">
                <a:latin typeface="Raleway" panose="020B0003030101060003" pitchFamily="34" charset="0"/>
              </a:rPr>
              <a:t>The model has an accuracy of 71.4% (444/622) and an AUC of 76.4, meaning that 23.6% of the variability in the data was not accounted for.</a:t>
            </a:r>
            <a:endParaRPr lang="en-US" dirty="0">
              <a:latin typeface="Raleway" panose="020B0003030101060003" pitchFamily="34" charset="0"/>
            </a:endParaRPr>
          </a:p>
          <a:p>
            <a:endParaRPr lang="en-U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2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Electronic Health Record (EHR) from n2c2 </a:t>
            </a:r>
            <a:br>
              <a:rPr lang="en-US" dirty="0"/>
            </a:br>
            <a:r>
              <a:rPr lang="en-US" dirty="0"/>
              <a:t>NLP Research Data 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&lt;RECORD ID="515"&gt;</a:t>
            </a:r>
          </a:p>
          <a:p>
            <a:r>
              <a:rPr lang="en-US" sz="1200" dirty="0"/>
              <a:t>HISTORY OF PRESENT ILLNESS :</a:t>
            </a:r>
          </a:p>
          <a:p>
            <a:pPr lvl="1"/>
            <a:r>
              <a:rPr lang="en-US" sz="1200" dirty="0"/>
              <a:t>This 68-year-old patient of Dr. &lt;PHI TYPE="DOCTOR"&gt;Naka </a:t>
            </a:r>
            <a:r>
              <a:rPr lang="en-US" sz="1200" dirty="0" err="1"/>
              <a:t>Jesc</a:t>
            </a:r>
            <a:r>
              <a:rPr lang="en-US" sz="1200" dirty="0"/>
              <a:t>&lt;/PHI&gt; had two episodes of rheumatic fever as a teenager .</a:t>
            </a:r>
          </a:p>
          <a:p>
            <a:pPr lvl="1"/>
            <a:r>
              <a:rPr lang="en-US" sz="1200" dirty="0"/>
              <a:t>She has had chronic atrial fibrillation .</a:t>
            </a:r>
          </a:p>
          <a:p>
            <a:pPr lvl="1"/>
            <a:r>
              <a:rPr lang="en-US" sz="1200" dirty="0"/>
              <a:t>Coumadin has caused bleeding from the mouth and nose on two occasions , on one occasion with prothrombin time 13 , and has been replaced by anti-platelet agents .</a:t>
            </a:r>
          </a:p>
          <a:p>
            <a:pPr lvl="1"/>
            <a:r>
              <a:rPr lang="en-US" sz="1200" dirty="0"/>
              <a:t>She has had recurrent syncope since age 6 .</a:t>
            </a:r>
          </a:p>
          <a:p>
            <a:pPr lvl="1"/>
            <a:r>
              <a:rPr lang="en-US" sz="1200" dirty="0"/>
              <a:t>She has now had progressive heart failure .</a:t>
            </a:r>
          </a:p>
          <a:p>
            <a:pPr lvl="1"/>
            <a:r>
              <a:rPr lang="en-US" sz="1200" dirty="0"/>
              <a:t>A Holter showed atrial fibrillation with period of ventricular </a:t>
            </a:r>
            <a:r>
              <a:rPr lang="en-US" sz="1200" dirty="0" err="1"/>
              <a:t>bigemini</a:t>
            </a:r>
            <a:r>
              <a:rPr lang="en-US" sz="1200" dirty="0"/>
              <a:t> .</a:t>
            </a:r>
          </a:p>
          <a:p>
            <a:pPr lvl="1"/>
            <a:r>
              <a:rPr lang="en-US" sz="1200" dirty="0"/>
              <a:t>She cut down dramatically on smoking two years ago , but has continued to </a:t>
            </a:r>
            <a:r>
              <a:rPr lang="en-US" sz="1200" dirty="0">
                <a:solidFill>
                  <a:srgbClr val="FF0000"/>
                </a:solidFill>
              </a:rPr>
              <a:t>smoke</a:t>
            </a:r>
            <a:r>
              <a:rPr lang="en-US" sz="1200" dirty="0"/>
              <a:t> , although , very recently , she admits to only &amp;</a:t>
            </a:r>
            <a:r>
              <a:rPr lang="en-US" sz="1200" dirty="0" err="1"/>
              <a:t>quot</a:t>
            </a:r>
            <a:r>
              <a:rPr lang="en-US" sz="1200" dirty="0"/>
              <a:t>; two puffs &amp;</a:t>
            </a:r>
            <a:r>
              <a:rPr lang="en-US" sz="1200" dirty="0" err="1"/>
              <a:t>quot</a:t>
            </a:r>
            <a:r>
              <a:rPr lang="en-US" sz="1200" dirty="0"/>
              <a:t>; per day .</a:t>
            </a:r>
          </a:p>
          <a:p>
            <a:pPr lvl="1"/>
            <a:r>
              <a:rPr lang="en-US" sz="1200" dirty="0"/>
              <a:t>She has not had hypertension or diabetes , and says he has lowered her cholesterol from 333 to 197 by changing her diet .</a:t>
            </a:r>
          </a:p>
          <a:p>
            <a:pPr lvl="1"/>
            <a:r>
              <a:rPr lang="en-US" sz="1200" dirty="0"/>
              <a:t>There is no family history of heart disease .</a:t>
            </a:r>
          </a:p>
          <a:p>
            <a:pPr lvl="1"/>
            <a:r>
              <a:rPr lang="en-US" sz="1200" dirty="0"/>
              <a:t>She has been treated with </a:t>
            </a:r>
            <a:r>
              <a:rPr lang="en-US" sz="1200" dirty="0" err="1"/>
              <a:t>Vanceril</a:t>
            </a:r>
            <a:r>
              <a:rPr lang="en-US" sz="1200" dirty="0"/>
              <a:t> for chronic obstructive pulmonary disease .</a:t>
            </a:r>
          </a:p>
          <a:p>
            <a:pPr lvl="1"/>
            <a:r>
              <a:rPr lang="en-US" sz="1200" dirty="0"/>
              <a:t>She has had one gram per day proteinuria with normal creatinine .</a:t>
            </a:r>
          </a:p>
          <a:p>
            <a:pPr lvl="1"/>
            <a:r>
              <a:rPr lang="en-US" sz="1200" dirty="0"/>
              <a:t>She had a partial gastrectomy in 1972 for a &amp;</a:t>
            </a:r>
            <a:r>
              <a:rPr lang="en-US" sz="1200" dirty="0" err="1"/>
              <a:t>quot</a:t>
            </a:r>
            <a:r>
              <a:rPr lang="en-US" sz="1200" dirty="0"/>
              <a:t>; tumor &amp;</a:t>
            </a:r>
            <a:r>
              <a:rPr lang="en-US" sz="1200" dirty="0" err="1"/>
              <a:t>quot</a:t>
            </a:r>
            <a:r>
              <a:rPr lang="en-US" sz="1200" dirty="0"/>
              <a:t>; .</a:t>
            </a:r>
          </a:p>
          <a:p>
            <a:pPr lvl="1"/>
            <a:r>
              <a:rPr lang="en-US" sz="1200" dirty="0"/>
              <a:t>She has had an appendectomy and cholecystectomy .</a:t>
            </a:r>
          </a:p>
          <a:p>
            <a:pPr marL="0" indent="0">
              <a:buNone/>
            </a:pPr>
            <a:r>
              <a:rPr lang="en-US" sz="1200" dirty="0"/>
              <a:t>&lt;/RECORD&gt;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036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 Order of the words has some </a:t>
            </a:r>
            <a:br>
              <a:rPr lang="en-US" dirty="0"/>
            </a:br>
            <a:r>
              <a:rPr lang="en-US" dirty="0"/>
              <a:t>importance to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Accuracy decreased from 86.2% to 71.4%</a:t>
            </a:r>
          </a:p>
          <a:p>
            <a:r>
              <a:rPr lang="en-US" dirty="0" smtClean="0"/>
              <a:t>AUC </a:t>
            </a:r>
            <a:r>
              <a:rPr lang="en-US" dirty="0"/>
              <a:t>decreased from 90.5% to 76.4%</a:t>
            </a:r>
          </a:p>
          <a:p>
            <a:endParaRPr lang="en-US" dirty="0"/>
          </a:p>
          <a:p>
            <a:r>
              <a:rPr lang="en-US" i="1" dirty="0"/>
              <a:t>Is the position of the target words in the center of the sentence important?</a:t>
            </a:r>
          </a:p>
          <a:p>
            <a:r>
              <a:rPr lang="en-US" dirty="0"/>
              <a:t>Repeated ‘crude’ experiment by placing target word to the center of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7062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Confusion Matrix of Centered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06240"/>
            <a:ext cx="10515600" cy="1970722"/>
          </a:xfrm>
        </p:spPr>
        <p:txBody>
          <a:bodyPr>
            <a:normAutofit/>
          </a:bodyPr>
          <a:lstStyle/>
          <a:p>
            <a:r>
              <a:rPr lang="en-US" dirty="0"/>
              <a:t>From previous Confusion Matrix (CM), the new CM improved accuracy from 71.4%  to 74.8% and </a:t>
            </a:r>
            <a:r>
              <a:rPr lang="en-US" dirty="0" smtClean="0"/>
              <a:t>AUC </a:t>
            </a:r>
            <a:r>
              <a:rPr lang="en-US" dirty="0"/>
              <a:t>improved from 76.4% to 79.9%.</a:t>
            </a:r>
          </a:p>
          <a:p>
            <a:r>
              <a:rPr lang="en-US" dirty="0"/>
              <a:t>Results suggest that centering of the target word has some value to prediction.</a:t>
            </a:r>
          </a:p>
        </p:txBody>
      </p:sp>
      <p:pic>
        <p:nvPicPr>
          <p:cNvPr id="5" name="Picture 4" descr="cm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47" y="1861149"/>
            <a:ext cx="10511488" cy="24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programs are custom-designed C++ (except R </a:t>
            </a:r>
            <a:r>
              <a:rPr lang="en-US" dirty="0" smtClean="0"/>
              <a:t>for AUC </a:t>
            </a:r>
            <a:r>
              <a:rPr lang="en-US" dirty="0"/>
              <a:t>determination) because </a:t>
            </a:r>
            <a:r>
              <a:rPr lang="en-US" dirty="0" err="1"/>
              <a:t>SpaCy</a:t>
            </a:r>
            <a:r>
              <a:rPr lang="en-US" dirty="0"/>
              <a:t> and other programs are too slow.</a:t>
            </a:r>
          </a:p>
          <a:p>
            <a:r>
              <a:rPr lang="en-US" dirty="0"/>
              <a:t>Model can be extracted from </a:t>
            </a:r>
            <a:r>
              <a:rPr lang="en-US" dirty="0" err="1"/>
              <a:t>Neuroet</a:t>
            </a:r>
            <a:r>
              <a:rPr lang="en-US" dirty="0"/>
              <a:t> and made into a standalone model. </a:t>
            </a:r>
          </a:p>
          <a:p>
            <a:r>
              <a:rPr lang="en-US" dirty="0"/>
              <a:t>All programs can be put into a Unix script with a User Interface.</a:t>
            </a:r>
          </a:p>
          <a:p>
            <a:endParaRPr lang="en-US" dirty="0"/>
          </a:p>
          <a:p>
            <a:r>
              <a:rPr lang="en-US" dirty="0"/>
              <a:t>We showed the ability to accurately predict if patient is a smoker or not from EHRs.</a:t>
            </a:r>
          </a:p>
          <a:p>
            <a:r>
              <a:rPr lang="en-US" dirty="0"/>
              <a:t>We showed that position of the target work in the extraction program is important for predictions.</a:t>
            </a:r>
          </a:p>
        </p:txBody>
      </p:sp>
    </p:spTree>
    <p:extLst>
      <p:ext uri="{BB962C8B-B14F-4D97-AF65-F5344CB8AC3E}">
        <p14:creationId xmlns:p14="http://schemas.microsoft.com/office/powerpoint/2010/main" val="12583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words from EHR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926" cy="4351338"/>
          </a:xfrm>
        </p:spPr>
        <p:txBody>
          <a:bodyPr/>
          <a:lstStyle/>
          <a:p>
            <a:r>
              <a:rPr lang="en-US" dirty="0"/>
              <a:t>Extracting program: </a:t>
            </a:r>
            <a:r>
              <a:rPr lang="en-US" dirty="0" err="1"/>
              <a:t>extract_target_words.cpp</a:t>
            </a:r>
            <a:endParaRPr lang="en-US" dirty="0"/>
          </a:p>
          <a:p>
            <a:pPr lvl="1"/>
            <a:r>
              <a:rPr lang="en-US" dirty="0"/>
              <a:t>Uses target file containing synonyms: “smoke”, ”smoking”, “smoker”, “smoked”, “tobacco”,  “cigar”, ”</a:t>
            </a:r>
            <a:r>
              <a:rPr lang="en-US" dirty="0" err="1"/>
              <a:t>exsmoker</a:t>
            </a:r>
            <a:r>
              <a:rPr lang="en-US" dirty="0"/>
              <a:t>”, ”nonsmoker”, “</a:t>
            </a:r>
            <a:r>
              <a:rPr lang="en-US" dirty="0" err="1"/>
              <a:t>tobac</a:t>
            </a:r>
            <a:r>
              <a:rPr lang="en-US" dirty="0"/>
              <a:t>”, “</a:t>
            </a:r>
            <a:r>
              <a:rPr lang="en-US" dirty="0" err="1"/>
              <a:t>tabac</a:t>
            </a:r>
            <a:r>
              <a:rPr lang="en-US" dirty="0"/>
              <a:t>”.</a:t>
            </a:r>
          </a:p>
          <a:p>
            <a:pPr lvl="1"/>
            <a:endParaRPr lang="en-US" dirty="0"/>
          </a:p>
          <a:p>
            <a:r>
              <a:rPr lang="en-US" dirty="0"/>
              <a:t>id_515   of ventricular </a:t>
            </a:r>
            <a:r>
              <a:rPr lang="en-US" dirty="0" err="1"/>
              <a:t>bigemini</a:t>
            </a:r>
            <a:r>
              <a:rPr lang="en-US" dirty="0"/>
              <a:t> she cut down dramatically on </a:t>
            </a:r>
            <a:r>
              <a:rPr lang="en-US" i="1" dirty="0"/>
              <a:t>smoking</a:t>
            </a:r>
            <a:r>
              <a:rPr lang="en-US" dirty="0"/>
              <a:t> two years ago but has continued to smoke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[nine words on either side of the target word]</a:t>
            </a:r>
          </a:p>
          <a:p>
            <a:endParaRPr lang="en-US" dirty="0"/>
          </a:p>
          <a:p>
            <a:r>
              <a:rPr lang="en-US" dirty="0"/>
              <a:t>Next: code as smoke [1] </a:t>
            </a:r>
            <a:r>
              <a:rPr lang="en-US"/>
              <a:t>or non-smoker </a:t>
            </a:r>
            <a:r>
              <a:rPr lang="en-US" dirty="0"/>
              <a:t>[0]</a:t>
            </a:r>
          </a:p>
        </p:txBody>
      </p:sp>
    </p:spTree>
    <p:extLst>
      <p:ext uri="{BB962C8B-B14F-4D97-AF65-F5344CB8AC3E}">
        <p14:creationId xmlns:p14="http://schemas.microsoft.com/office/powerpoint/2010/main" val="222403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words around the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43719" y="3619256"/>
            <a:ext cx="2541588" cy="1216025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1800" b="0" dirty="0" err="1"/>
              <a:t>Extract_target_words.cpp</a:t>
            </a:r>
            <a:endParaRPr lang="en-US" sz="18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06264" y="5149606"/>
            <a:ext cx="1972235" cy="652928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ln>
                  <a:solidFill>
                    <a:srgbClr val="000000"/>
                  </a:solidFill>
                </a:ln>
                <a:latin typeface="Raleway Light" panose="020B0003030101060003" pitchFamily="34" charset="0"/>
              </a:rPr>
              <a:t>Target.txt</a:t>
            </a:r>
            <a:endParaRPr lang="en-US" sz="1800" dirty="0">
              <a:ln>
                <a:solidFill>
                  <a:srgbClr val="000000"/>
                </a:solidFill>
              </a:ln>
              <a:latin typeface="Raleway Light" panose="020B00030301010600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5818" y="2282025"/>
            <a:ext cx="2217271" cy="1202068"/>
          </a:xfrm>
          <a:prstGeom prst="roundRect">
            <a:avLst>
              <a:gd name="adj" fmla="val 1930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Raleway" panose="020B0003030101060003" pitchFamily="34" charset="0"/>
              </a:rPr>
              <a:t>Electronic Medical Files</a:t>
            </a:r>
          </a:p>
          <a:p>
            <a:pPr marL="0" indent="0" algn="ctr">
              <a:buNone/>
            </a:pPr>
            <a:endParaRPr lang="en-US" sz="2000" dirty="0">
              <a:latin typeface="Raleway" panose="020B00030301010600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05698" y="3440703"/>
            <a:ext cx="2188372" cy="1736914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latin typeface="Raleway" panose="020B0003030101060003" pitchFamily="34" charset="0"/>
              </a:rPr>
              <a:t>Extracted_target.words_out.txt</a:t>
            </a:r>
            <a:endParaRPr lang="en-US" sz="1800" dirty="0">
              <a:latin typeface="Raleway" panose="020B0003030101060003" pitchFamily="34" charset="0"/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3365862" y="4052901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365862" y="3618561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63015" y="4052902"/>
            <a:ext cx="717177" cy="434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6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coding (not all words not shown)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7597"/>
              </p:ext>
            </p:extLst>
          </p:nvPr>
        </p:nvGraphicFramePr>
        <p:xfrm>
          <a:off x="970060" y="1602557"/>
          <a:ext cx="10455228" cy="3403076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874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9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4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51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8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24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51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513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13130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513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history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is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remarkable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for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chronic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lung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disease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due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to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Smoking….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52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>
                          <a:effectLst/>
                          <a:latin typeface="Raleway" panose="020B0003030101060003" pitchFamily="34" charset="0"/>
                        </a:rPr>
                        <a:t>id_ 514   </a:t>
                      </a:r>
                      <a:endParaRPr lang="mr-IN" sz="1200" b="1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515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of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ventricular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Raleway" panose="020B0003030101060003" pitchFamily="34" charset="0"/>
                        </a:rPr>
                        <a:t>bigemini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she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cut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down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dramatically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on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smoking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2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516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52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517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518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of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intravenous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drug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abuse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no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alcohol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abuse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or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tobacco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130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1" u="none" strike="noStrike" dirty="0" err="1">
                          <a:effectLst/>
                          <a:latin typeface="Raleway" panose="020B0003030101060003" pitchFamily="34" charset="0"/>
                        </a:rPr>
                        <a:t>id</a:t>
                      </a:r>
                      <a:r>
                        <a:rPr lang="mr-IN" sz="1200" b="1" u="none" strike="noStrike" dirty="0">
                          <a:effectLst/>
                          <a:latin typeface="Raleway" panose="020B0003030101060003" pitchFamily="34" charset="0"/>
                        </a:rPr>
                        <a:t>_ 519   </a:t>
                      </a:r>
                      <a:endParaRPr lang="mr-IN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amoxicillin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having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developed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Raleway" panose="020B0003030101060003" pitchFamily="34" charset="0"/>
                        </a:rPr>
                        <a:t>rash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Raleway" panose="020B0003030101060003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does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not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Raleway" panose="020B0003030101060003" pitchFamily="34" charset="0"/>
                        </a:rPr>
                        <a:t>smoke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Raleway" panose="020B0003030101060003" pitchFamily="34" charset="0"/>
                      </a:endParaRPr>
                    </a:p>
                  </a:txBody>
                  <a:tcPr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3881" y="5289177"/>
            <a:ext cx="262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aleway" panose="020B0003030101060003" pitchFamily="34" charset="0"/>
              </a:rPr>
              <a:t>1: Smoker</a:t>
            </a:r>
          </a:p>
          <a:p>
            <a:r>
              <a:rPr lang="en-US" sz="2400" dirty="0">
                <a:latin typeface="Raleway" panose="020B0003030101060003" pitchFamily="34" charset="0"/>
              </a:rPr>
              <a:t>0: Nonsmoker</a:t>
            </a:r>
          </a:p>
        </p:txBody>
      </p:sp>
    </p:spTree>
    <p:extLst>
      <p:ext uri="{BB962C8B-B14F-4D97-AF65-F5344CB8AC3E}">
        <p14:creationId xmlns:p14="http://schemas.microsoft.com/office/powerpoint/2010/main" val="347638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</a:t>
            </a:r>
            <a:r>
              <a:rPr lang="en-US" dirty="0" err="1"/>
              <a:t>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Words converted to vectors</a:t>
            </a:r>
          </a:p>
          <a:p>
            <a:r>
              <a:rPr lang="en-US" dirty="0"/>
              <a:t>Several different sources of </a:t>
            </a:r>
            <a:r>
              <a:rPr lang="en-US" dirty="0" err="1"/>
              <a:t>vectorization</a:t>
            </a:r>
            <a:r>
              <a:rPr lang="en-US" dirty="0"/>
              <a:t> files: e.g., </a:t>
            </a:r>
            <a:r>
              <a:rPr lang="en-US" dirty="0" err="1"/>
              <a:t>Wilkipedia</a:t>
            </a:r>
            <a:r>
              <a:rPr lang="en-US" dirty="0"/>
              <a:t>, PubMed</a:t>
            </a:r>
          </a:p>
          <a:p>
            <a:r>
              <a:rPr lang="en-US" dirty="0"/>
              <a:t>Vector files range from 200 to 300 attributes</a:t>
            </a:r>
          </a:p>
          <a:p>
            <a:pPr lvl="1"/>
            <a:r>
              <a:rPr lang="en-US" dirty="0"/>
              <a:t>What is the optimal number of attributes per word?</a:t>
            </a:r>
          </a:p>
          <a:p>
            <a:pPr lvl="1"/>
            <a:r>
              <a:rPr lang="en-US" dirty="0"/>
              <a:t>Can be determined by ANN performance using test files</a:t>
            </a:r>
          </a:p>
          <a:p>
            <a:r>
              <a:rPr lang="en-US" dirty="0"/>
              <a:t>Program called vector_extraction2.cpp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8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words around the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0086" y="3138488"/>
            <a:ext cx="2974975" cy="1216025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0" dirty="0">
                <a:latin typeface="Raleway Light" panose="020B0003030101060003" pitchFamily="34" charset="0"/>
              </a:rPr>
              <a:t>Vector_extraction2.cpp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33531" y="4565471"/>
            <a:ext cx="1932368" cy="1188103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Raleway Light" panose="020B0003030101060003" pitchFamily="34" charset="0"/>
              </a:rPr>
              <a:t>Word vectors file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03179" y="1810100"/>
            <a:ext cx="2217271" cy="1210089"/>
          </a:xfrm>
          <a:prstGeom prst="roundRect">
            <a:avLst>
              <a:gd name="adj" fmla="val 1930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Raleway Light" panose="020B0003030101060003" pitchFamily="34" charset="0"/>
              </a:rPr>
              <a:t>Extracted words</a:t>
            </a:r>
          </a:p>
          <a:p>
            <a:pPr marL="0" indent="0" algn="ctr">
              <a:buNone/>
            </a:pPr>
            <a:endParaRPr lang="en-US" sz="2400" dirty="0">
              <a:latin typeface="Raleway Light" panose="020B00030301010600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8471" y="2679507"/>
            <a:ext cx="2525058" cy="873986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Found_words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3139619" y="3572133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1"/>
              </a:solidFill>
              <a:latin typeface="Raleway Light" panose="020B0003030101060003" pitchFamily="34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139619" y="3105988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1"/>
              </a:solidFill>
              <a:latin typeface="Raleway Light" panose="020B0003030101060003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91295" y="3572134"/>
            <a:ext cx="597647" cy="434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latin typeface="Raleway Light" panose="020B00030301010600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08471" y="4009758"/>
            <a:ext cx="2525058" cy="873986"/>
          </a:xfrm>
          <a:prstGeom prst="roundRect">
            <a:avLst>
              <a:gd name="adj" fmla="val 19308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Raleway Light" panose="020B0003030101060003" pitchFamily="34" charset="0"/>
              </a:rPr>
              <a:t>Word vectors by patient</a:t>
            </a:r>
          </a:p>
        </p:txBody>
      </p:sp>
    </p:spTree>
    <p:extLst>
      <p:ext uri="{BB962C8B-B14F-4D97-AF65-F5344CB8AC3E}">
        <p14:creationId xmlns:p14="http://schemas.microsoft.com/office/powerpoint/2010/main" val="305644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Found_words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words in the extraction file will be found in the ‘word vector’ file.</a:t>
            </a:r>
          </a:p>
          <a:p>
            <a:r>
              <a:rPr lang="en-US" dirty="0"/>
              <a:t>The ‘found words’ only represent those that were identified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vectors by patient file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3455" y="2525890"/>
            <a:ext cx="2217271" cy="799280"/>
          </a:xfrm>
          <a:prstGeom prst="roundRect">
            <a:avLst>
              <a:gd name="adj" fmla="val 1930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Train_x.txt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3313384" y="3968837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Raleway Light" panose="020B0003030101060003" pitchFamily="34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313384" y="3502691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Raleway Light" panose="020B00030301010600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61150" y="5088026"/>
            <a:ext cx="2217271" cy="799280"/>
          </a:xfrm>
          <a:prstGeom prst="roundRect">
            <a:avLst>
              <a:gd name="adj" fmla="val 1930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Train_y.txt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2029" y="2997680"/>
            <a:ext cx="2675476" cy="52322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err="1">
                <a:latin typeface="Raleway Light" panose="020B0003030101060003" pitchFamily="34" charset="0"/>
              </a:rPr>
              <a:t>Neuroet</a:t>
            </a:r>
            <a:r>
              <a:rPr lang="en-US" dirty="0">
                <a:latin typeface="Raleway Light" panose="020B0003030101060003" pitchFamily="34" charset="0"/>
              </a:rPr>
              <a:t>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19083" y="2174946"/>
            <a:ext cx="2217271" cy="428717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Test_x.txt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467300" y="5382705"/>
            <a:ext cx="2217271" cy="545023"/>
          </a:xfrm>
          <a:prstGeom prst="roundRect">
            <a:avLst>
              <a:gd name="adj" fmla="val 19308"/>
            </a:avLst>
          </a:prstGeom>
          <a:solidFill>
            <a:srgbClr val="FCD5B5"/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Test_y.txt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044589" y="5661701"/>
            <a:ext cx="1837764" cy="699951"/>
          </a:xfrm>
          <a:prstGeom prst="roundRect">
            <a:avLst>
              <a:gd name="adj" fmla="val 19308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Raleway Light" panose="020B0003030101060003" pitchFamily="34" charset="0"/>
              </a:rPr>
              <a:t>Predictions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840954" y="2678369"/>
            <a:ext cx="373529" cy="3940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endParaRPr lang="en-US" sz="1200">
              <a:solidFill>
                <a:srgbClr val="FF0000"/>
              </a:solidFill>
              <a:latin typeface="Raleway Light" panose="020B0003030101060003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840954" y="5077784"/>
            <a:ext cx="373529" cy="3940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endParaRPr lang="en-US" sz="1200">
              <a:solidFill>
                <a:srgbClr val="FF0000"/>
              </a:solidFill>
              <a:latin typeface="Raleway Light" panose="020B0003030101060003" pitchFamily="34" charset="0"/>
            </a:endParaRPr>
          </a:p>
        </p:txBody>
      </p:sp>
      <p:pic>
        <p:nvPicPr>
          <p:cNvPr id="20" name="Picture 19" descr="A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24" y="2263037"/>
            <a:ext cx="3009918" cy="241075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 rot="17245188">
            <a:off x="7322924" y="5181849"/>
            <a:ext cx="825715" cy="1340952"/>
            <a:chOff x="6612002" y="3887772"/>
            <a:chExt cx="825715" cy="1340952"/>
          </a:xfrm>
        </p:grpSpPr>
        <p:sp>
          <p:nvSpPr>
            <p:cNvPr id="23" name="Bent Arrow 22"/>
            <p:cNvSpPr/>
            <p:nvPr/>
          </p:nvSpPr>
          <p:spPr>
            <a:xfrm>
              <a:off x="6623901" y="4360044"/>
              <a:ext cx="813816" cy="86868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latin typeface="Raleway Light" panose="020B0003030101060003" pitchFamily="34" charset="0"/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 rot="10800000" flipH="1">
              <a:off x="6612002" y="3887772"/>
              <a:ext cx="813816" cy="86868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latin typeface="Raleway Light" panose="020B0003030101060003" pitchFamily="34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8500925" y="6113051"/>
            <a:ext cx="2217271" cy="545023"/>
          </a:xfrm>
          <a:prstGeom prst="roundRect">
            <a:avLst>
              <a:gd name="adj" fmla="val 19308"/>
            </a:avLst>
          </a:prstGeom>
          <a:solidFill>
            <a:srgbClr val="FCD5B5"/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Valid_y.txt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89201" y="1706251"/>
            <a:ext cx="2217271" cy="428717"/>
          </a:xfrm>
          <a:prstGeom prst="roundRect">
            <a:avLst>
              <a:gd name="adj" fmla="val 1930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latin typeface="Raleway Light" panose="020B0003030101060003" pitchFamily="34" charset="0"/>
              </a:rPr>
              <a:t>Valid_x.txt</a:t>
            </a:r>
            <a:endParaRPr lang="en-US" sz="2000" dirty="0">
              <a:latin typeface="Raleway Light" panose="020B00030301010600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755669E-78F7-5C4B-BA55-004A8529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8119" y="3553905"/>
            <a:ext cx="1216058" cy="12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83049"/>
      </p:ext>
    </p:extLst>
  </p:cSld>
  <p:clrMapOvr>
    <a:masterClrMapping/>
  </p:clrMapOvr>
</p:sld>
</file>

<file path=ppt/theme/theme1.xml><?xml version="1.0" encoding="utf-8"?>
<a:theme xmlns:a="http://schemas.openxmlformats.org/drawingml/2006/main" name="PK Theme">
  <a:themeElements>
    <a:clrScheme name="PKLenati">
      <a:dk1>
        <a:srgbClr val="404040"/>
      </a:dk1>
      <a:lt1>
        <a:srgbClr val="FFFFFF"/>
      </a:lt1>
      <a:dk2>
        <a:srgbClr val="000000"/>
      </a:dk2>
      <a:lt2>
        <a:srgbClr val="E7E6E6"/>
      </a:lt2>
      <a:accent1>
        <a:srgbClr val="4C8BC1"/>
      </a:accent1>
      <a:accent2>
        <a:srgbClr val="7F7F7F"/>
      </a:accent2>
      <a:accent3>
        <a:srgbClr val="445469"/>
      </a:accent3>
      <a:accent4>
        <a:srgbClr val="00B0F0"/>
      </a:accent4>
      <a:accent5>
        <a:srgbClr val="F79920"/>
      </a:accent5>
      <a:accent6>
        <a:srgbClr val="E81D10"/>
      </a:accent6>
      <a:hlink>
        <a:srgbClr val="0563C1"/>
      </a:hlink>
      <a:folHlink>
        <a:srgbClr val="455EA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nati Theme">
  <a:themeElements>
    <a:clrScheme name="PKLenati">
      <a:dk1>
        <a:srgbClr val="404040"/>
      </a:dk1>
      <a:lt1>
        <a:srgbClr val="FFFFFF"/>
      </a:lt1>
      <a:dk2>
        <a:srgbClr val="000000"/>
      </a:dk2>
      <a:lt2>
        <a:srgbClr val="E7E6E6"/>
      </a:lt2>
      <a:accent1>
        <a:srgbClr val="4C8BC1"/>
      </a:accent1>
      <a:accent2>
        <a:srgbClr val="7F7F7F"/>
      </a:accent2>
      <a:accent3>
        <a:srgbClr val="445469"/>
      </a:accent3>
      <a:accent4>
        <a:srgbClr val="00B0F0"/>
      </a:accent4>
      <a:accent5>
        <a:srgbClr val="F79920"/>
      </a:accent5>
      <a:accent6>
        <a:srgbClr val="E81D10"/>
      </a:accent6>
      <a:hlink>
        <a:srgbClr val="0563C1"/>
      </a:hlink>
      <a:folHlink>
        <a:srgbClr val="455EA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25121</TotalTime>
  <Words>1075</Words>
  <Application>Microsoft Macintosh PowerPoint</Application>
  <PresentationFormat>Custom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PK Theme</vt:lpstr>
      <vt:lpstr>Lenati Theme</vt:lpstr>
      <vt:lpstr>Identifying Smokers in Unstructured Data Using Natural Language Processing </vt:lpstr>
      <vt:lpstr>Example of Electronic Health Record (EHR) from n2c2  NLP Research Data Sets </vt:lpstr>
      <vt:lpstr>Extracted words from EHR</vt:lpstr>
      <vt:lpstr>Extracting words around the target</vt:lpstr>
      <vt:lpstr>Manual coding (not all words not shown)</vt:lpstr>
      <vt:lpstr>Pre-trained Vectorization</vt:lpstr>
      <vt:lpstr>Extracting words around the target</vt:lpstr>
      <vt:lpstr>Found_words</vt:lpstr>
      <vt:lpstr>Word vectors by patient file</vt:lpstr>
      <vt:lpstr>Final model</vt:lpstr>
      <vt:lpstr>Number of vector attributes, average model accuracy (n=3) and average AUC (n=3) using test dataset.  </vt:lpstr>
      <vt:lpstr>AUC (93.5%) using Test Dataset</vt:lpstr>
      <vt:lpstr>Confusion matrix of model </vt:lpstr>
      <vt:lpstr>Confusion Matrix of Test Dataset</vt:lpstr>
      <vt:lpstr>Confusion Matrix of Validation Dataset</vt:lpstr>
      <vt:lpstr>AUC (93.7%) for Validation</vt:lpstr>
      <vt:lpstr>Shuffling the words affect model predictions?</vt:lpstr>
      <vt:lpstr>An example</vt:lpstr>
      <vt:lpstr>Confusion matrix using the 622 records of a shuffled test set </vt:lpstr>
      <vt:lpstr>Results: Order of the words has some  importance to predictions</vt:lpstr>
      <vt:lpstr>Confusion Matrix of Centered Data</vt:lpstr>
      <vt:lpstr>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Todd  Sadler</dc:creator>
  <cp:keywords/>
  <dc:description/>
  <cp:lastModifiedBy>Peter Noble</cp:lastModifiedBy>
  <cp:revision>115</cp:revision>
  <dcterms:created xsi:type="dcterms:W3CDTF">2019-06-28T17:20:38Z</dcterms:created>
  <dcterms:modified xsi:type="dcterms:W3CDTF">2020-04-23T15:29:31Z</dcterms:modified>
  <cp:category/>
</cp:coreProperties>
</file>