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6" r:id="rId3"/>
    <p:sldId id="265" r:id="rId4"/>
    <p:sldId id="271" r:id="rId5"/>
    <p:sldId id="277" r:id="rId6"/>
    <p:sldId id="278" r:id="rId7"/>
    <p:sldId id="279" r:id="rId8"/>
    <p:sldId id="275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-18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2D68C-925E-DB4D-8D6F-9E70F1F546FF}" type="datetimeFigureOut">
              <a:rPr lang="en-US" smtClean="0"/>
              <a:t>10/10/18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E0BAD-B119-4F41-B80E-CA2E5CE8C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43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2D68C-925E-DB4D-8D6F-9E70F1F546FF}" type="datetimeFigureOut">
              <a:rPr lang="en-US" smtClean="0"/>
              <a:t>10/10/18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E0BAD-B119-4F41-B80E-CA2E5CE8C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782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2D68C-925E-DB4D-8D6F-9E70F1F546FF}" type="datetimeFigureOut">
              <a:rPr lang="en-US" smtClean="0"/>
              <a:t>10/10/18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E0BAD-B119-4F41-B80E-CA2E5CE8C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092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2D68C-925E-DB4D-8D6F-9E70F1F546FF}" type="datetimeFigureOut">
              <a:rPr lang="en-US" smtClean="0"/>
              <a:t>10/10/18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E0BAD-B119-4F41-B80E-CA2E5CE8C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027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2D68C-925E-DB4D-8D6F-9E70F1F546FF}" type="datetimeFigureOut">
              <a:rPr lang="en-US" smtClean="0"/>
              <a:t>10/10/18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E0BAD-B119-4F41-B80E-CA2E5CE8C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703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2D68C-925E-DB4D-8D6F-9E70F1F546FF}" type="datetimeFigureOut">
              <a:rPr lang="en-US" smtClean="0"/>
              <a:t>10/10/18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E0BAD-B119-4F41-B80E-CA2E5CE8C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743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2D68C-925E-DB4D-8D6F-9E70F1F546FF}" type="datetimeFigureOut">
              <a:rPr lang="en-US" smtClean="0"/>
              <a:t>10/10/18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E0BAD-B119-4F41-B80E-CA2E5CE8C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779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2D68C-925E-DB4D-8D6F-9E70F1F546FF}" type="datetimeFigureOut">
              <a:rPr lang="en-US" smtClean="0"/>
              <a:t>10/10/18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E0BAD-B119-4F41-B80E-CA2E5CE8C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671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2D68C-925E-DB4D-8D6F-9E70F1F546FF}" type="datetimeFigureOut">
              <a:rPr lang="en-US" smtClean="0"/>
              <a:t>10/10/18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E0BAD-B119-4F41-B80E-CA2E5CE8C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301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2D68C-925E-DB4D-8D6F-9E70F1F546FF}" type="datetimeFigureOut">
              <a:rPr lang="en-US" smtClean="0"/>
              <a:t>10/10/18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E0BAD-B119-4F41-B80E-CA2E5CE8C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662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2D68C-925E-DB4D-8D6F-9E70F1F546FF}" type="datetimeFigureOut">
              <a:rPr lang="en-US" smtClean="0"/>
              <a:t>10/10/18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E0BAD-B119-4F41-B80E-CA2E5CE8C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146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C2D68C-925E-DB4D-8D6F-9E70F1F546FF}" type="datetimeFigureOut">
              <a:rPr lang="en-US" smtClean="0"/>
              <a:t>10/10/18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DE0BAD-B119-4F41-B80E-CA2E5CE8C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201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peteranoble.co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6928" y="1173219"/>
            <a:ext cx="7772400" cy="1470025"/>
          </a:xfrm>
        </p:spPr>
        <p:txBody>
          <a:bodyPr/>
          <a:lstStyle/>
          <a:p>
            <a:r>
              <a:rPr lang="en-US" dirty="0" smtClean="0"/>
              <a:t>Part 4: CPU to GPU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Peter A Noble PhD</a:t>
            </a:r>
          </a:p>
          <a:p>
            <a:r>
              <a:rPr lang="en-US" dirty="0" smtClean="0">
                <a:hlinkClick r:id="rId2"/>
              </a:rPr>
              <a:t>http://peteranoble.com</a:t>
            </a:r>
            <a:endParaRPr lang="en-US" dirty="0" smtClean="0"/>
          </a:p>
          <a:p>
            <a:r>
              <a:rPr lang="en-US" dirty="0" smtClean="0"/>
              <a:t>October </a:t>
            </a:r>
            <a:r>
              <a:rPr lang="en-US" dirty="0" smtClean="0"/>
              <a:t>11, </a:t>
            </a:r>
            <a:r>
              <a:rPr lang="en-US" dirty="0" smtClean="0"/>
              <a:t>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0654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GPU</a:t>
            </a:r>
            <a:r>
              <a:rPr lang="en-US" dirty="0" smtClean="0"/>
              <a:t>?</a:t>
            </a:r>
          </a:p>
          <a:p>
            <a:r>
              <a:rPr lang="en-US" dirty="0"/>
              <a:t>Changes to the code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77254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GPU?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CPU (central processing unit): composed of just few cores with lots of cache memory that can handle a few software threads at a time. </a:t>
            </a:r>
            <a:endParaRPr lang="en-US" dirty="0" smtClean="0"/>
          </a:p>
          <a:p>
            <a:r>
              <a:rPr lang="en-US" dirty="0"/>
              <a:t>GPU (graphics processing unit): </a:t>
            </a:r>
            <a:r>
              <a:rPr lang="en-US" dirty="0" smtClean="0"/>
              <a:t>composed </a:t>
            </a:r>
            <a:r>
              <a:rPr lang="en-US" dirty="0"/>
              <a:t>of hundreds of cores that can </a:t>
            </a:r>
            <a:r>
              <a:rPr lang="en-US" u="sng" dirty="0">
                <a:solidFill>
                  <a:srgbClr val="FF0000"/>
                </a:solidFill>
              </a:rPr>
              <a:t>handle thousands of threads </a:t>
            </a:r>
            <a:r>
              <a:rPr lang="en-US" u="sng" dirty="0" smtClean="0">
                <a:solidFill>
                  <a:srgbClr val="FF0000"/>
                </a:solidFill>
              </a:rPr>
              <a:t>simultaneously</a:t>
            </a:r>
            <a:r>
              <a:rPr lang="en-US" dirty="0" smtClean="0"/>
              <a:t>; more efficiently.</a:t>
            </a:r>
          </a:p>
        </p:txBody>
      </p:sp>
    </p:spTree>
    <p:extLst>
      <p:ext uri="{BB962C8B-B14F-4D97-AF65-F5344CB8AC3E}">
        <p14:creationId xmlns:p14="http://schemas.microsoft.com/office/powerpoint/2010/main" val="35549208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Changes to the code</a:t>
            </a:r>
            <a:endParaRPr lang="en-US" dirty="0"/>
          </a:p>
        </p:txBody>
      </p:sp>
      <p:pic>
        <p:nvPicPr>
          <p:cNvPr id="4" name="Content Placeholder 3" descr="insert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77848" b="-77848"/>
          <a:stretch>
            <a:fillRect/>
          </a:stretch>
        </p:blipFill>
        <p:spPr/>
      </p:pic>
      <p:sp>
        <p:nvSpPr>
          <p:cNvPr id="5" name="TextBox 4"/>
          <p:cNvSpPr txBox="1"/>
          <p:nvPr/>
        </p:nvSpPr>
        <p:spPr>
          <a:xfrm>
            <a:off x="1828509" y="1990880"/>
            <a:ext cx="62295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uses </a:t>
            </a:r>
            <a:r>
              <a:rPr lang="en-US" dirty="0"/>
              <a:t>shared memory to provide shared views on the same data in different processes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93605" y="5213901"/>
            <a:ext cx="62088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allows </a:t>
            </a:r>
            <a:r>
              <a:rPr lang="en-US" dirty="0" smtClean="0"/>
              <a:t>the fully </a:t>
            </a:r>
            <a:r>
              <a:rPr lang="en-US" dirty="0"/>
              <a:t>leverage multiple processors on a given machine</a:t>
            </a:r>
          </a:p>
        </p:txBody>
      </p:sp>
      <p:sp>
        <p:nvSpPr>
          <p:cNvPr id="7" name="Freeform 6"/>
          <p:cNvSpPr/>
          <p:nvPr/>
        </p:nvSpPr>
        <p:spPr>
          <a:xfrm rot="11122522" flipH="1">
            <a:off x="378351" y="2145150"/>
            <a:ext cx="1266423" cy="1601670"/>
          </a:xfrm>
          <a:custGeom>
            <a:avLst/>
            <a:gdLst>
              <a:gd name="connsiteX0" fmla="*/ 826912 w 826912"/>
              <a:gd name="connsiteY0" fmla="*/ 834001 h 834001"/>
              <a:gd name="connsiteX1" fmla="*/ 2317 w 826912"/>
              <a:gd name="connsiteY1" fmla="*/ 265364 h 834001"/>
              <a:gd name="connsiteX2" fmla="*/ 561525 w 826912"/>
              <a:gd name="connsiteY2" fmla="*/ 0 h 834001"/>
              <a:gd name="connsiteX3" fmla="*/ 561525 w 826912"/>
              <a:gd name="connsiteY3" fmla="*/ 0 h 834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26912" h="834001">
                <a:moveTo>
                  <a:pt x="826912" y="834001"/>
                </a:moveTo>
                <a:cubicBezTo>
                  <a:pt x="436730" y="619182"/>
                  <a:pt x="46548" y="404364"/>
                  <a:pt x="2317" y="265364"/>
                </a:cubicBezTo>
                <a:cubicBezTo>
                  <a:pt x="-41914" y="126364"/>
                  <a:pt x="561525" y="0"/>
                  <a:pt x="561525" y="0"/>
                </a:cubicBezTo>
                <a:lnTo>
                  <a:pt x="561525" y="0"/>
                </a:ln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 rot="21240000">
            <a:off x="329393" y="4024307"/>
            <a:ext cx="1275747" cy="1466740"/>
          </a:xfrm>
          <a:custGeom>
            <a:avLst/>
            <a:gdLst>
              <a:gd name="connsiteX0" fmla="*/ 826912 w 826912"/>
              <a:gd name="connsiteY0" fmla="*/ 834001 h 834001"/>
              <a:gd name="connsiteX1" fmla="*/ 2317 w 826912"/>
              <a:gd name="connsiteY1" fmla="*/ 265364 h 834001"/>
              <a:gd name="connsiteX2" fmla="*/ 561525 w 826912"/>
              <a:gd name="connsiteY2" fmla="*/ 0 h 834001"/>
              <a:gd name="connsiteX3" fmla="*/ 561525 w 826912"/>
              <a:gd name="connsiteY3" fmla="*/ 0 h 834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26912" h="834001">
                <a:moveTo>
                  <a:pt x="826912" y="834001"/>
                </a:moveTo>
                <a:cubicBezTo>
                  <a:pt x="436730" y="619182"/>
                  <a:pt x="46548" y="404364"/>
                  <a:pt x="2317" y="265364"/>
                </a:cubicBezTo>
                <a:cubicBezTo>
                  <a:pt x="-41914" y="126364"/>
                  <a:pt x="561525" y="0"/>
                  <a:pt x="561525" y="0"/>
                </a:cubicBezTo>
                <a:lnTo>
                  <a:pt x="561525" y="0"/>
                </a:lnTo>
              </a:path>
            </a:pathLst>
          </a:cu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9347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 </a:t>
            </a:r>
            <a:r>
              <a:rPr lang="en-US" dirty="0" err="1" smtClean="0"/>
              <a:t>num_workers</a:t>
            </a:r>
            <a:endParaRPr lang="en-US" dirty="0"/>
          </a:p>
        </p:txBody>
      </p:sp>
      <p:pic>
        <p:nvPicPr>
          <p:cNvPr id="4" name="Content Placeholder 3" descr="1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83" r="3283"/>
          <a:stretch>
            <a:fillRect/>
          </a:stretch>
        </p:blipFill>
        <p:spPr/>
      </p:pic>
      <p:cxnSp>
        <p:nvCxnSpPr>
          <p:cNvPr id="6" name="Straight Arrow Connector 5"/>
          <p:cNvCxnSpPr/>
          <p:nvPr/>
        </p:nvCxnSpPr>
        <p:spPr>
          <a:xfrm>
            <a:off x="1820767" y="5905606"/>
            <a:ext cx="948635" cy="0"/>
          </a:xfrm>
          <a:prstGeom prst="straightConnector1">
            <a:avLst/>
          </a:prstGeom>
          <a:ln w="3810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14403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 ins</a:t>
            </a:r>
            <a:endParaRPr lang="en-US" dirty="0"/>
          </a:p>
        </p:txBody>
      </p:sp>
      <p:pic>
        <p:nvPicPr>
          <p:cNvPr id="4" name="Content Placeholder 3" descr="2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4" r="604"/>
          <a:stretch>
            <a:fillRect/>
          </a:stretch>
        </p:blipFill>
        <p:spPr>
          <a:xfrm>
            <a:off x="457200" y="1278910"/>
            <a:ext cx="8229600" cy="4525963"/>
          </a:xfrm>
        </p:spPr>
      </p:pic>
      <p:sp>
        <p:nvSpPr>
          <p:cNvPr id="6" name="TextBox 5"/>
          <p:cNvSpPr txBox="1"/>
          <p:nvPr/>
        </p:nvSpPr>
        <p:spPr>
          <a:xfrm>
            <a:off x="1009840" y="5873474"/>
            <a:ext cx="77687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DataParallel</a:t>
            </a:r>
            <a:r>
              <a:rPr lang="en-US" dirty="0"/>
              <a:t> splits your data automatically and sends job orders to multiple models on several GPUs. After each model finishes their job, </a:t>
            </a:r>
            <a:r>
              <a:rPr lang="en-US" dirty="0" err="1"/>
              <a:t>DataParallel</a:t>
            </a:r>
            <a:r>
              <a:rPr lang="en-US" dirty="0"/>
              <a:t> collects and merges the results before returning it to you.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780329" y="1881838"/>
            <a:ext cx="1" cy="4192063"/>
          </a:xfrm>
          <a:prstGeom prst="straightConnector1">
            <a:avLst/>
          </a:prstGeom>
          <a:ln>
            <a:solidFill>
              <a:srgbClr val="FF00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780329" y="1881838"/>
            <a:ext cx="287077" cy="0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74495" y="6073901"/>
            <a:ext cx="287077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8396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3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564" r="-13564"/>
          <a:stretch>
            <a:fillRect/>
          </a:stretch>
        </p:blipFill>
        <p:spPr>
          <a:xfrm>
            <a:off x="457200" y="1417638"/>
            <a:ext cx="8229600" cy="4525963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Sequential saving models and tracking of epochs/loss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369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Test your understanding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happens when the </a:t>
            </a:r>
            <a:r>
              <a:rPr lang="en-US" dirty="0" err="1" smtClean="0"/>
              <a:t>num_workers</a:t>
            </a:r>
            <a:r>
              <a:rPr lang="en-US" dirty="0" smtClean="0"/>
              <a:t> is set to 1 when you are using GPUs?</a:t>
            </a:r>
          </a:p>
          <a:p>
            <a:r>
              <a:rPr lang="en-US" dirty="0" smtClean="0"/>
              <a:t>Why is it important to sequentially save models during training and testing?</a:t>
            </a:r>
          </a:p>
          <a:p>
            <a:r>
              <a:rPr lang="en-US" dirty="0" smtClean="0"/>
              <a:t>What is the purpose of the </a:t>
            </a:r>
            <a:r>
              <a:rPr lang="en-US" dirty="0" err="1" smtClean="0"/>
              <a:t>file.write</a:t>
            </a:r>
            <a:r>
              <a:rPr lang="en-US" dirty="0" smtClean="0"/>
              <a:t> statements?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441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7281</TotalTime>
  <Words>197</Words>
  <Application>Microsoft Macintosh PowerPoint</Application>
  <PresentationFormat>On-screen Show (4:3)</PresentationFormat>
  <Paragraphs>23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Part 4: CPU to GPU</vt:lpstr>
      <vt:lpstr>Content</vt:lpstr>
      <vt:lpstr>Why GPU?</vt:lpstr>
      <vt:lpstr>Changes to the code</vt:lpstr>
      <vt:lpstr>Change num_workers</vt:lpstr>
      <vt:lpstr>Add ins</vt:lpstr>
      <vt:lpstr>Sequential saving models and tracking of epochs/loss</vt:lpstr>
      <vt:lpstr>Test your understanding</vt:lpstr>
    </vt:vector>
  </TitlesOfParts>
  <Company>University of Washington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run a simple Artificial Neural Network in Pytorch</dc:title>
  <dc:creator>Peter Noble</dc:creator>
  <cp:lastModifiedBy>Peter Noble</cp:lastModifiedBy>
  <cp:revision>72</cp:revision>
  <dcterms:created xsi:type="dcterms:W3CDTF">2018-10-10T13:15:51Z</dcterms:created>
  <dcterms:modified xsi:type="dcterms:W3CDTF">2018-10-15T14:53:14Z</dcterms:modified>
</cp:coreProperties>
</file>